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60" r:id="rId4"/>
    <p:sldId id="259" r:id="rId5"/>
    <p:sldId id="261" r:id="rId6"/>
    <p:sldId id="262" r:id="rId7"/>
    <p:sldId id="263" r:id="rId8"/>
    <p:sldId id="273" r:id="rId9"/>
    <p:sldId id="265" r:id="rId10"/>
    <p:sldId id="274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bw"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-15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AA75F6-A64D-AD48-8F4F-534BB524072B}" type="datetimeFigureOut">
              <a:rPr lang="en-US" smtClean="0"/>
              <a:t>10/22/2014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107120-605F-304E-9043-0FD4E0EA6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86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3D8695DB-2767-5E46-8F96-1ED8119010B4}" type="slidenum">
              <a:rPr lang="en-US" sz="1200"/>
              <a:pPr/>
              <a:t>3</a:t>
            </a:fld>
            <a:endParaRPr lang="en-US" sz="1200"/>
          </a:p>
        </p:txBody>
      </p:sp>
      <p:sp>
        <p:nvSpPr>
          <p:cNvPr id="6861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F2BBB07D-C93A-7348-8F59-685997E782BA}" type="slidenum">
              <a:rPr lang="en-US" sz="1200"/>
              <a:pPr/>
              <a:t>4</a:t>
            </a:fld>
            <a:endParaRPr lang="en-US" sz="1200"/>
          </a:p>
        </p:txBody>
      </p:sp>
      <p:sp>
        <p:nvSpPr>
          <p:cNvPr id="7065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3D8695DB-2767-5E46-8F96-1ED8119010B4}" type="slidenum">
              <a:rPr lang="en-US" sz="1200"/>
              <a:pPr/>
              <a:t>5</a:t>
            </a:fld>
            <a:endParaRPr lang="en-US" sz="1200"/>
          </a:p>
        </p:txBody>
      </p:sp>
      <p:sp>
        <p:nvSpPr>
          <p:cNvPr id="6861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75E57-40EF-AF46-8221-CAC4BB826980}" type="datetimeFigureOut">
              <a:rPr lang="en-US" smtClean="0"/>
              <a:t>10/22/2014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58DC9-AD21-AF42-9396-005EF6457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550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75E57-40EF-AF46-8221-CAC4BB826980}" type="datetimeFigureOut">
              <a:rPr lang="en-US" smtClean="0"/>
              <a:t>10/22/2014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58DC9-AD21-AF42-9396-005EF6457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343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75E57-40EF-AF46-8221-CAC4BB826980}" type="datetimeFigureOut">
              <a:rPr lang="en-US" smtClean="0"/>
              <a:t>10/22/2014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58DC9-AD21-AF42-9396-005EF6457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118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75E57-40EF-AF46-8221-CAC4BB826980}" type="datetimeFigureOut">
              <a:rPr lang="en-US" smtClean="0"/>
              <a:t>10/22/2014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58DC9-AD21-AF42-9396-005EF6457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838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75E57-40EF-AF46-8221-CAC4BB826980}" type="datetimeFigureOut">
              <a:rPr lang="en-US" smtClean="0"/>
              <a:t>10/22/2014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58DC9-AD21-AF42-9396-005EF6457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975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75E57-40EF-AF46-8221-CAC4BB826980}" type="datetimeFigureOut">
              <a:rPr lang="en-US" smtClean="0"/>
              <a:t>10/22/2014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58DC9-AD21-AF42-9396-005EF6457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845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75E57-40EF-AF46-8221-CAC4BB826980}" type="datetimeFigureOut">
              <a:rPr lang="en-US" smtClean="0"/>
              <a:t>10/22/2014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58DC9-AD21-AF42-9396-005EF6457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364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75E57-40EF-AF46-8221-CAC4BB826980}" type="datetimeFigureOut">
              <a:rPr lang="en-US" smtClean="0"/>
              <a:t>10/22/2014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58DC9-AD21-AF42-9396-005EF6457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493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75E57-40EF-AF46-8221-CAC4BB826980}" type="datetimeFigureOut">
              <a:rPr lang="en-US" smtClean="0"/>
              <a:t>10/22/2014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58DC9-AD21-AF42-9396-005EF6457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987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75E57-40EF-AF46-8221-CAC4BB826980}" type="datetimeFigureOut">
              <a:rPr lang="en-US" smtClean="0"/>
              <a:t>10/22/2014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58DC9-AD21-AF42-9396-005EF6457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142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75E57-40EF-AF46-8221-CAC4BB826980}" type="datetimeFigureOut">
              <a:rPr lang="en-US" smtClean="0"/>
              <a:t>10/22/2014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58DC9-AD21-AF42-9396-005EF6457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300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6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F75E57-40EF-AF46-8221-CAC4BB826980}" type="datetimeFigureOut">
              <a:rPr lang="en-US" smtClean="0"/>
              <a:t>10/22/2014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B58DC9-AD21-AF42-9396-005EF64570B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524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90500" cap="rnd">
            <a:gradFill flip="none" rotWithShape="1">
              <a:gsLst>
                <a:gs pos="53000">
                  <a:srgbClr val="FF8000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  <a:tileRect/>
            </a:gradFill>
            <a:beve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200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 Rounded MT Bold"/>
          <a:ea typeface="+mj-ea"/>
          <a:cs typeface="Arial Rounded MT Bold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Chalkboard"/>
          <a:ea typeface="+mn-ea"/>
          <a:cs typeface="Chalkboard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Chalkboard"/>
          <a:ea typeface="+mn-ea"/>
          <a:cs typeface="Chalkboard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halkboard"/>
          <a:ea typeface="+mn-ea"/>
          <a:cs typeface="Chalkboard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Chalkboard"/>
          <a:ea typeface="+mn-ea"/>
          <a:cs typeface="Chalkboard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Chalkboard"/>
          <a:ea typeface="+mn-ea"/>
          <a:cs typeface="Chalkboard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7668" y="2234764"/>
            <a:ext cx="7772400" cy="191465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L.O. To be able to represent equivalent fractions, decimals and percentages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9948" r="5619" b="5008"/>
          <a:stretch/>
        </p:blipFill>
        <p:spPr>
          <a:xfrm>
            <a:off x="170076" y="4149419"/>
            <a:ext cx="2480005" cy="256694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7251" y="4287309"/>
            <a:ext cx="2392331" cy="23923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8282" y="4109412"/>
            <a:ext cx="3137766" cy="243490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200" y="194044"/>
            <a:ext cx="2090806" cy="209920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7862" y="205061"/>
            <a:ext cx="2088186" cy="208818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94549" y="194044"/>
            <a:ext cx="2233733" cy="2229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028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FRACTIONS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0437401"/>
              </p:ext>
            </p:extLst>
          </p:nvPr>
        </p:nvGraphicFramePr>
        <p:xfrm>
          <a:off x="457200" y="1659309"/>
          <a:ext cx="3145872" cy="39182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48624"/>
                <a:gridCol w="1048624"/>
                <a:gridCol w="1048624"/>
              </a:tblGrid>
              <a:tr h="97955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3366FF"/>
                    </a:solidFill>
                  </a:tcPr>
                </a:tc>
              </a:tr>
              <a:tr h="97955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3366FF"/>
                    </a:solidFill>
                  </a:tcPr>
                </a:tc>
              </a:tr>
              <a:tr h="97955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660066"/>
                    </a:solidFill>
                  </a:tcPr>
                </a:tc>
              </a:tr>
              <a:tr h="97955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 rot="20130212">
            <a:off x="-1605" y="338135"/>
            <a:ext cx="2032839" cy="587460"/>
          </a:xfrm>
          <a:prstGeom prst="rect">
            <a:avLst/>
          </a:prstGeom>
          <a:noFill/>
        </p:spPr>
        <p:txBody>
          <a:bodyPr wrap="square" rtlCol="0">
            <a:prstTxWarp prst="textCanUp">
              <a:avLst>
                <a:gd name="adj" fmla="val 69404"/>
              </a:avLst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GB" sz="2800" b="1" spc="50" dirty="0" smtClean="0">
                <a:ln w="11430"/>
                <a:solidFill>
                  <a:srgbClr val="80008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 Maths!</a:t>
            </a:r>
            <a:endParaRPr lang="en-GB" sz="2800" b="1" spc="50" dirty="0">
              <a:ln w="11430"/>
              <a:solidFill>
                <a:srgbClr val="80008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40061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Times New Roman" charset="0"/>
                <a:ea typeface="ＭＳ Ｐゴシック" charset="0"/>
                <a:cs typeface="ＭＳ Ｐゴシック" charset="0"/>
              </a:rPr>
              <a:t>DECIMALS</a:t>
            </a:r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35488" y="2184400"/>
            <a:ext cx="2197100" cy="1524000"/>
            <a:chOff x="448" y="1376"/>
            <a:chExt cx="1384" cy="960"/>
          </a:xfrm>
        </p:grpSpPr>
        <p:sp>
          <p:nvSpPr>
            <p:cNvPr id="67636" name="Oval 4"/>
            <p:cNvSpPr>
              <a:spLocks noChangeArrowheads="1"/>
            </p:cNvSpPr>
            <p:nvPr/>
          </p:nvSpPr>
          <p:spPr bwMode="auto">
            <a:xfrm>
              <a:off x="1048" y="1376"/>
              <a:ext cx="784" cy="784"/>
            </a:xfrm>
            <a:prstGeom prst="ellipse">
              <a:avLst/>
            </a:prstGeom>
            <a:solidFill>
              <a:schemeClr val="accent1">
                <a:alpha val="63136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37" name="Rectangle 5"/>
            <p:cNvSpPr>
              <a:spLocks noChangeArrowheads="1"/>
            </p:cNvSpPr>
            <p:nvPr/>
          </p:nvSpPr>
          <p:spPr bwMode="auto">
            <a:xfrm rot="-2512431">
              <a:off x="448" y="2264"/>
              <a:ext cx="800" cy="7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7588" name="Group 6"/>
          <p:cNvGrpSpPr>
            <a:grpSpLocks/>
          </p:cNvGrpSpPr>
          <p:nvPr/>
        </p:nvGrpSpPr>
        <p:grpSpPr bwMode="auto">
          <a:xfrm>
            <a:off x="1010188" y="2768600"/>
            <a:ext cx="7645400" cy="508000"/>
            <a:chOff x="936" y="1744"/>
            <a:chExt cx="4816" cy="320"/>
          </a:xfrm>
        </p:grpSpPr>
        <p:sp>
          <p:nvSpPr>
            <p:cNvPr id="67619" name="Line 7"/>
            <p:cNvSpPr>
              <a:spLocks noChangeShapeType="1"/>
            </p:cNvSpPr>
            <p:nvPr/>
          </p:nvSpPr>
          <p:spPr bwMode="auto">
            <a:xfrm>
              <a:off x="936" y="1776"/>
              <a:ext cx="481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20" name="Oval 8"/>
            <p:cNvSpPr>
              <a:spLocks noChangeArrowheads="1"/>
            </p:cNvSpPr>
            <p:nvPr/>
          </p:nvSpPr>
          <p:spPr bwMode="auto">
            <a:xfrm>
              <a:off x="1112" y="1744"/>
              <a:ext cx="64" cy="64"/>
            </a:xfrm>
            <a:prstGeom prst="ellipse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21" name="Oval 9"/>
            <p:cNvSpPr>
              <a:spLocks noChangeArrowheads="1"/>
            </p:cNvSpPr>
            <p:nvPr/>
          </p:nvSpPr>
          <p:spPr bwMode="auto">
            <a:xfrm>
              <a:off x="1704" y="1744"/>
              <a:ext cx="64" cy="64"/>
            </a:xfrm>
            <a:prstGeom prst="ellipse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22" name="Oval 10"/>
            <p:cNvSpPr>
              <a:spLocks noChangeArrowheads="1"/>
            </p:cNvSpPr>
            <p:nvPr/>
          </p:nvSpPr>
          <p:spPr bwMode="auto">
            <a:xfrm>
              <a:off x="2296" y="1744"/>
              <a:ext cx="64" cy="64"/>
            </a:xfrm>
            <a:prstGeom prst="ellipse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23" name="Oval 11"/>
            <p:cNvSpPr>
              <a:spLocks noChangeArrowheads="1"/>
            </p:cNvSpPr>
            <p:nvPr/>
          </p:nvSpPr>
          <p:spPr bwMode="auto">
            <a:xfrm>
              <a:off x="2888" y="1744"/>
              <a:ext cx="64" cy="64"/>
            </a:xfrm>
            <a:prstGeom prst="ellipse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24" name="Oval 12"/>
            <p:cNvSpPr>
              <a:spLocks noChangeArrowheads="1"/>
            </p:cNvSpPr>
            <p:nvPr/>
          </p:nvSpPr>
          <p:spPr bwMode="auto">
            <a:xfrm>
              <a:off x="3480" y="1744"/>
              <a:ext cx="64" cy="64"/>
            </a:xfrm>
            <a:prstGeom prst="ellipse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25" name="Oval 13"/>
            <p:cNvSpPr>
              <a:spLocks noChangeArrowheads="1"/>
            </p:cNvSpPr>
            <p:nvPr/>
          </p:nvSpPr>
          <p:spPr bwMode="auto">
            <a:xfrm>
              <a:off x="4072" y="1744"/>
              <a:ext cx="64" cy="64"/>
            </a:xfrm>
            <a:prstGeom prst="ellipse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26" name="Oval 14"/>
            <p:cNvSpPr>
              <a:spLocks noChangeArrowheads="1"/>
            </p:cNvSpPr>
            <p:nvPr/>
          </p:nvSpPr>
          <p:spPr bwMode="auto">
            <a:xfrm>
              <a:off x="4664" y="1744"/>
              <a:ext cx="64" cy="64"/>
            </a:xfrm>
            <a:prstGeom prst="ellipse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27" name="Oval 15"/>
            <p:cNvSpPr>
              <a:spLocks noChangeArrowheads="1"/>
            </p:cNvSpPr>
            <p:nvPr/>
          </p:nvSpPr>
          <p:spPr bwMode="auto">
            <a:xfrm>
              <a:off x="5256" y="1744"/>
              <a:ext cx="64" cy="64"/>
            </a:xfrm>
            <a:prstGeom prst="ellipse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28" name="Text Box 16"/>
            <p:cNvSpPr txBox="1">
              <a:spLocks noChangeArrowheads="1"/>
            </p:cNvSpPr>
            <p:nvPr/>
          </p:nvSpPr>
          <p:spPr bwMode="auto">
            <a:xfrm>
              <a:off x="2744" y="1776"/>
              <a:ext cx="3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3</a:t>
              </a:r>
            </a:p>
          </p:txBody>
        </p:sp>
        <p:sp>
          <p:nvSpPr>
            <p:cNvPr id="67629" name="Text Box 17"/>
            <p:cNvSpPr txBox="1">
              <a:spLocks noChangeArrowheads="1"/>
            </p:cNvSpPr>
            <p:nvPr/>
          </p:nvSpPr>
          <p:spPr bwMode="auto">
            <a:xfrm>
              <a:off x="968" y="1776"/>
              <a:ext cx="3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0</a:t>
              </a:r>
            </a:p>
          </p:txBody>
        </p:sp>
        <p:sp>
          <p:nvSpPr>
            <p:cNvPr id="67630" name="Text Box 18"/>
            <p:cNvSpPr txBox="1">
              <a:spLocks noChangeArrowheads="1"/>
            </p:cNvSpPr>
            <p:nvPr/>
          </p:nvSpPr>
          <p:spPr bwMode="auto">
            <a:xfrm>
              <a:off x="1560" y="1776"/>
              <a:ext cx="3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1</a:t>
              </a:r>
            </a:p>
          </p:txBody>
        </p:sp>
        <p:sp>
          <p:nvSpPr>
            <p:cNvPr id="67631" name="Text Box 19"/>
            <p:cNvSpPr txBox="1">
              <a:spLocks noChangeArrowheads="1"/>
            </p:cNvSpPr>
            <p:nvPr/>
          </p:nvSpPr>
          <p:spPr bwMode="auto">
            <a:xfrm>
              <a:off x="2152" y="1776"/>
              <a:ext cx="3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sp>
          <p:nvSpPr>
            <p:cNvPr id="67632" name="Text Box 20"/>
            <p:cNvSpPr txBox="1">
              <a:spLocks noChangeArrowheads="1"/>
            </p:cNvSpPr>
            <p:nvPr/>
          </p:nvSpPr>
          <p:spPr bwMode="auto">
            <a:xfrm>
              <a:off x="3336" y="1776"/>
              <a:ext cx="3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4</a:t>
              </a:r>
            </a:p>
          </p:txBody>
        </p:sp>
        <p:sp>
          <p:nvSpPr>
            <p:cNvPr id="67633" name="Text Box 21"/>
            <p:cNvSpPr txBox="1">
              <a:spLocks noChangeArrowheads="1"/>
            </p:cNvSpPr>
            <p:nvPr/>
          </p:nvSpPr>
          <p:spPr bwMode="auto">
            <a:xfrm>
              <a:off x="3928" y="1776"/>
              <a:ext cx="3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5</a:t>
              </a:r>
            </a:p>
          </p:txBody>
        </p:sp>
        <p:sp>
          <p:nvSpPr>
            <p:cNvPr id="67634" name="Text Box 22"/>
            <p:cNvSpPr txBox="1">
              <a:spLocks noChangeArrowheads="1"/>
            </p:cNvSpPr>
            <p:nvPr/>
          </p:nvSpPr>
          <p:spPr bwMode="auto">
            <a:xfrm>
              <a:off x="4520" y="1776"/>
              <a:ext cx="3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6</a:t>
              </a:r>
            </a:p>
          </p:txBody>
        </p:sp>
        <p:sp>
          <p:nvSpPr>
            <p:cNvPr id="67635" name="Text Box 23"/>
            <p:cNvSpPr txBox="1">
              <a:spLocks noChangeArrowheads="1"/>
            </p:cNvSpPr>
            <p:nvPr/>
          </p:nvSpPr>
          <p:spPr bwMode="auto">
            <a:xfrm>
              <a:off x="5112" y="1776"/>
              <a:ext cx="3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7</a:t>
              </a:r>
            </a:p>
          </p:txBody>
        </p:sp>
      </p:grpSp>
      <p:grpSp>
        <p:nvGrpSpPr>
          <p:cNvPr id="4" name="Group 24"/>
          <p:cNvGrpSpPr>
            <a:grpSpLocks/>
          </p:cNvGrpSpPr>
          <p:nvPr/>
        </p:nvGrpSpPr>
        <p:grpSpPr bwMode="auto">
          <a:xfrm>
            <a:off x="1353088" y="3022600"/>
            <a:ext cx="6858000" cy="2146300"/>
            <a:chOff x="1152" y="1904"/>
            <a:chExt cx="4320" cy="1352"/>
          </a:xfrm>
        </p:grpSpPr>
        <p:sp>
          <p:nvSpPr>
            <p:cNvPr id="67617" name="Line 25"/>
            <p:cNvSpPr>
              <a:spLocks noChangeShapeType="1"/>
            </p:cNvSpPr>
            <p:nvPr/>
          </p:nvSpPr>
          <p:spPr bwMode="auto">
            <a:xfrm flipH="1">
              <a:off x="1152" y="2104"/>
              <a:ext cx="8" cy="11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18" name="Line 26"/>
            <p:cNvSpPr>
              <a:spLocks noChangeShapeType="1"/>
            </p:cNvSpPr>
            <p:nvPr/>
          </p:nvSpPr>
          <p:spPr bwMode="auto">
            <a:xfrm>
              <a:off x="1880" y="1904"/>
              <a:ext cx="3592" cy="13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27"/>
          <p:cNvGrpSpPr>
            <a:grpSpLocks/>
          </p:cNvGrpSpPr>
          <p:nvPr/>
        </p:nvGrpSpPr>
        <p:grpSpPr bwMode="auto">
          <a:xfrm>
            <a:off x="1022888" y="5270505"/>
            <a:ext cx="7645400" cy="512763"/>
            <a:chOff x="944" y="3320"/>
            <a:chExt cx="4816" cy="323"/>
          </a:xfrm>
        </p:grpSpPr>
        <p:sp>
          <p:nvSpPr>
            <p:cNvPr id="67593" name="Text Box 28"/>
            <p:cNvSpPr txBox="1">
              <a:spLocks noChangeArrowheads="1"/>
            </p:cNvSpPr>
            <p:nvPr/>
          </p:nvSpPr>
          <p:spPr bwMode="auto">
            <a:xfrm>
              <a:off x="2279" y="3352"/>
              <a:ext cx="43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dirty="0" smtClean="0"/>
                <a:t>0.3</a:t>
              </a:r>
              <a:endParaRPr lang="en-US" dirty="0"/>
            </a:p>
          </p:txBody>
        </p:sp>
        <p:sp>
          <p:nvSpPr>
            <p:cNvPr id="67594" name="Text Box 29"/>
            <p:cNvSpPr txBox="1">
              <a:spLocks noChangeArrowheads="1"/>
            </p:cNvSpPr>
            <p:nvPr/>
          </p:nvSpPr>
          <p:spPr bwMode="auto">
            <a:xfrm>
              <a:off x="976" y="3352"/>
              <a:ext cx="3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0</a:t>
              </a:r>
            </a:p>
          </p:txBody>
        </p:sp>
        <p:sp>
          <p:nvSpPr>
            <p:cNvPr id="67595" name="Text Box 30"/>
            <p:cNvSpPr txBox="1">
              <a:spLocks noChangeArrowheads="1"/>
            </p:cNvSpPr>
            <p:nvPr/>
          </p:nvSpPr>
          <p:spPr bwMode="auto">
            <a:xfrm>
              <a:off x="1312" y="3352"/>
              <a:ext cx="45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dirty="0" smtClean="0"/>
                <a:t>0.1</a:t>
              </a:r>
              <a:endParaRPr lang="en-US" dirty="0"/>
            </a:p>
          </p:txBody>
        </p:sp>
        <p:sp>
          <p:nvSpPr>
            <p:cNvPr id="67596" name="Text Box 31"/>
            <p:cNvSpPr txBox="1">
              <a:spLocks noChangeArrowheads="1"/>
            </p:cNvSpPr>
            <p:nvPr/>
          </p:nvSpPr>
          <p:spPr bwMode="auto">
            <a:xfrm>
              <a:off x="1844" y="3352"/>
              <a:ext cx="43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dirty="0" smtClean="0"/>
                <a:t>0.2</a:t>
              </a:r>
              <a:endParaRPr lang="en-US" dirty="0"/>
            </a:p>
          </p:txBody>
        </p:sp>
        <p:sp>
          <p:nvSpPr>
            <p:cNvPr id="67597" name="Text Box 32"/>
            <p:cNvSpPr txBox="1">
              <a:spLocks noChangeArrowheads="1"/>
            </p:cNvSpPr>
            <p:nvPr/>
          </p:nvSpPr>
          <p:spPr bwMode="auto">
            <a:xfrm>
              <a:off x="2713" y="3352"/>
              <a:ext cx="367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dirty="0" smtClean="0"/>
                <a:t>0.4</a:t>
              </a:r>
              <a:endParaRPr lang="en-US" dirty="0"/>
            </a:p>
          </p:txBody>
        </p:sp>
        <p:sp>
          <p:nvSpPr>
            <p:cNvPr id="67598" name="Text Box 33"/>
            <p:cNvSpPr txBox="1">
              <a:spLocks noChangeArrowheads="1"/>
            </p:cNvSpPr>
            <p:nvPr/>
          </p:nvSpPr>
          <p:spPr bwMode="auto">
            <a:xfrm>
              <a:off x="3148" y="3352"/>
              <a:ext cx="43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dirty="0" smtClean="0"/>
                <a:t>0.5</a:t>
              </a:r>
              <a:endParaRPr lang="en-US" dirty="0"/>
            </a:p>
          </p:txBody>
        </p:sp>
        <p:sp>
          <p:nvSpPr>
            <p:cNvPr id="67599" name="Text Box 34"/>
            <p:cNvSpPr txBox="1">
              <a:spLocks noChangeArrowheads="1"/>
            </p:cNvSpPr>
            <p:nvPr/>
          </p:nvSpPr>
          <p:spPr bwMode="auto">
            <a:xfrm>
              <a:off x="3582" y="3352"/>
              <a:ext cx="43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dirty="0" smtClean="0"/>
                <a:t>0.6</a:t>
              </a:r>
              <a:endParaRPr lang="en-US" dirty="0"/>
            </a:p>
          </p:txBody>
        </p:sp>
        <p:sp>
          <p:nvSpPr>
            <p:cNvPr id="67600" name="Text Box 35"/>
            <p:cNvSpPr txBox="1">
              <a:spLocks noChangeArrowheads="1"/>
            </p:cNvSpPr>
            <p:nvPr/>
          </p:nvSpPr>
          <p:spPr bwMode="auto">
            <a:xfrm>
              <a:off x="4016" y="3352"/>
              <a:ext cx="43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dirty="0" smtClean="0"/>
                <a:t>0.7</a:t>
              </a:r>
              <a:endParaRPr lang="en-US" dirty="0"/>
            </a:p>
          </p:txBody>
        </p:sp>
        <p:grpSp>
          <p:nvGrpSpPr>
            <p:cNvPr id="67601" name="Group 36"/>
            <p:cNvGrpSpPr>
              <a:grpSpLocks/>
            </p:cNvGrpSpPr>
            <p:nvPr/>
          </p:nvGrpSpPr>
          <p:grpSpPr bwMode="auto">
            <a:xfrm>
              <a:off x="944" y="3320"/>
              <a:ext cx="4816" cy="64"/>
              <a:chOff x="944" y="3320"/>
              <a:chExt cx="4816" cy="64"/>
            </a:xfrm>
          </p:grpSpPr>
          <p:sp>
            <p:nvSpPr>
              <p:cNvPr id="67605" name="Line 37"/>
              <p:cNvSpPr>
                <a:spLocks noChangeShapeType="1"/>
              </p:cNvSpPr>
              <p:nvPr/>
            </p:nvSpPr>
            <p:spPr bwMode="auto">
              <a:xfrm>
                <a:off x="944" y="3352"/>
                <a:ext cx="481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06" name="Oval 38"/>
              <p:cNvSpPr>
                <a:spLocks noChangeArrowheads="1"/>
              </p:cNvSpPr>
              <p:nvPr/>
            </p:nvSpPr>
            <p:spPr bwMode="auto">
              <a:xfrm>
                <a:off x="1120" y="3320"/>
                <a:ext cx="64" cy="64"/>
              </a:xfrm>
              <a:prstGeom prst="ellipse">
                <a:avLst/>
              </a:prstGeom>
              <a:solidFill>
                <a:schemeClr val="bg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07" name="Oval 39"/>
              <p:cNvSpPr>
                <a:spLocks noChangeArrowheads="1"/>
              </p:cNvSpPr>
              <p:nvPr/>
            </p:nvSpPr>
            <p:spPr bwMode="auto">
              <a:xfrm>
                <a:off x="1554" y="3320"/>
                <a:ext cx="64" cy="64"/>
              </a:xfrm>
              <a:prstGeom prst="ellipse">
                <a:avLst/>
              </a:prstGeom>
              <a:solidFill>
                <a:schemeClr val="bg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08" name="Oval 40"/>
              <p:cNvSpPr>
                <a:spLocks noChangeArrowheads="1"/>
              </p:cNvSpPr>
              <p:nvPr/>
            </p:nvSpPr>
            <p:spPr bwMode="auto">
              <a:xfrm>
                <a:off x="1988" y="3320"/>
                <a:ext cx="64" cy="64"/>
              </a:xfrm>
              <a:prstGeom prst="ellipse">
                <a:avLst/>
              </a:prstGeom>
              <a:solidFill>
                <a:schemeClr val="bg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09" name="Oval 41"/>
              <p:cNvSpPr>
                <a:spLocks noChangeArrowheads="1"/>
              </p:cNvSpPr>
              <p:nvPr/>
            </p:nvSpPr>
            <p:spPr bwMode="auto">
              <a:xfrm>
                <a:off x="2423" y="3320"/>
                <a:ext cx="64" cy="64"/>
              </a:xfrm>
              <a:prstGeom prst="ellipse">
                <a:avLst/>
              </a:prstGeom>
              <a:solidFill>
                <a:schemeClr val="bg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10" name="Oval 42"/>
              <p:cNvSpPr>
                <a:spLocks noChangeArrowheads="1"/>
              </p:cNvSpPr>
              <p:nvPr/>
            </p:nvSpPr>
            <p:spPr bwMode="auto">
              <a:xfrm>
                <a:off x="2857" y="3320"/>
                <a:ext cx="64" cy="64"/>
              </a:xfrm>
              <a:prstGeom prst="ellipse">
                <a:avLst/>
              </a:prstGeom>
              <a:solidFill>
                <a:schemeClr val="bg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11" name="Oval 43"/>
              <p:cNvSpPr>
                <a:spLocks noChangeArrowheads="1"/>
              </p:cNvSpPr>
              <p:nvPr/>
            </p:nvSpPr>
            <p:spPr bwMode="auto">
              <a:xfrm>
                <a:off x="3292" y="3320"/>
                <a:ext cx="64" cy="64"/>
              </a:xfrm>
              <a:prstGeom prst="ellipse">
                <a:avLst/>
              </a:prstGeom>
              <a:solidFill>
                <a:schemeClr val="bg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12" name="Oval 44"/>
              <p:cNvSpPr>
                <a:spLocks noChangeArrowheads="1"/>
              </p:cNvSpPr>
              <p:nvPr/>
            </p:nvSpPr>
            <p:spPr bwMode="auto">
              <a:xfrm>
                <a:off x="3726" y="3320"/>
                <a:ext cx="64" cy="64"/>
              </a:xfrm>
              <a:prstGeom prst="ellipse">
                <a:avLst/>
              </a:prstGeom>
              <a:solidFill>
                <a:schemeClr val="bg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13" name="Oval 45"/>
              <p:cNvSpPr>
                <a:spLocks noChangeArrowheads="1"/>
              </p:cNvSpPr>
              <p:nvPr/>
            </p:nvSpPr>
            <p:spPr bwMode="auto">
              <a:xfrm>
                <a:off x="4160" y="3320"/>
                <a:ext cx="64" cy="64"/>
              </a:xfrm>
              <a:prstGeom prst="ellipse">
                <a:avLst/>
              </a:prstGeom>
              <a:solidFill>
                <a:schemeClr val="bg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14" name="Oval 46"/>
              <p:cNvSpPr>
                <a:spLocks noChangeArrowheads="1"/>
              </p:cNvSpPr>
              <p:nvPr/>
            </p:nvSpPr>
            <p:spPr bwMode="auto">
              <a:xfrm>
                <a:off x="4595" y="3320"/>
                <a:ext cx="64" cy="64"/>
              </a:xfrm>
              <a:prstGeom prst="ellipse">
                <a:avLst/>
              </a:prstGeom>
              <a:solidFill>
                <a:schemeClr val="bg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15" name="Oval 47"/>
              <p:cNvSpPr>
                <a:spLocks noChangeArrowheads="1"/>
              </p:cNvSpPr>
              <p:nvPr/>
            </p:nvSpPr>
            <p:spPr bwMode="auto">
              <a:xfrm>
                <a:off x="5029" y="3320"/>
                <a:ext cx="64" cy="64"/>
              </a:xfrm>
              <a:prstGeom prst="ellipse">
                <a:avLst/>
              </a:prstGeom>
              <a:solidFill>
                <a:schemeClr val="bg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16" name="Oval 48"/>
              <p:cNvSpPr>
                <a:spLocks noChangeArrowheads="1"/>
              </p:cNvSpPr>
              <p:nvPr/>
            </p:nvSpPr>
            <p:spPr bwMode="auto">
              <a:xfrm>
                <a:off x="5464" y="3320"/>
                <a:ext cx="64" cy="64"/>
              </a:xfrm>
              <a:prstGeom prst="ellipse">
                <a:avLst/>
              </a:prstGeom>
              <a:solidFill>
                <a:schemeClr val="bg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67602" name="Text Box 49"/>
            <p:cNvSpPr txBox="1">
              <a:spLocks noChangeArrowheads="1"/>
            </p:cNvSpPr>
            <p:nvPr/>
          </p:nvSpPr>
          <p:spPr bwMode="auto">
            <a:xfrm>
              <a:off x="4451" y="3352"/>
              <a:ext cx="40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dirty="0" smtClean="0"/>
                <a:t>0.8</a:t>
              </a:r>
              <a:endParaRPr lang="en-US" dirty="0"/>
            </a:p>
          </p:txBody>
        </p:sp>
        <p:sp>
          <p:nvSpPr>
            <p:cNvPr id="67603" name="Text Box 50"/>
            <p:cNvSpPr txBox="1">
              <a:spLocks noChangeArrowheads="1"/>
            </p:cNvSpPr>
            <p:nvPr/>
          </p:nvSpPr>
          <p:spPr bwMode="auto">
            <a:xfrm>
              <a:off x="4885" y="3352"/>
              <a:ext cx="37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dirty="0" smtClean="0"/>
                <a:t>0.9</a:t>
              </a:r>
              <a:endParaRPr lang="en-US" dirty="0"/>
            </a:p>
          </p:txBody>
        </p:sp>
        <p:sp>
          <p:nvSpPr>
            <p:cNvPr id="67604" name="Text Box 51"/>
            <p:cNvSpPr txBox="1">
              <a:spLocks noChangeArrowheads="1"/>
            </p:cNvSpPr>
            <p:nvPr/>
          </p:nvSpPr>
          <p:spPr bwMode="auto">
            <a:xfrm>
              <a:off x="5320" y="3352"/>
              <a:ext cx="3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1</a:t>
              </a:r>
            </a:p>
          </p:txBody>
        </p:sp>
      </p:grpSp>
      <p:sp>
        <p:nvSpPr>
          <p:cNvPr id="52" name="TextBox 51"/>
          <p:cNvSpPr txBox="1"/>
          <p:nvPr/>
        </p:nvSpPr>
        <p:spPr>
          <a:xfrm rot="20130212">
            <a:off x="-1605" y="338135"/>
            <a:ext cx="2032839" cy="587460"/>
          </a:xfrm>
          <a:prstGeom prst="rect">
            <a:avLst/>
          </a:prstGeom>
          <a:noFill/>
        </p:spPr>
        <p:txBody>
          <a:bodyPr wrap="square" rtlCol="0">
            <a:prstTxWarp prst="textCanUp">
              <a:avLst>
                <a:gd name="adj" fmla="val 69404"/>
              </a:avLst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GB" sz="2800" b="1" spc="50" dirty="0" smtClean="0">
                <a:ln w="11430"/>
                <a:solidFill>
                  <a:srgbClr val="80008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 Maths!</a:t>
            </a:r>
            <a:endParaRPr lang="en-GB" sz="2800" b="1" spc="50" dirty="0">
              <a:ln w="11430"/>
              <a:solidFill>
                <a:srgbClr val="80008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92446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imes New Roman" charset="0"/>
                <a:ea typeface="ＭＳ Ｐゴシック" charset="0"/>
                <a:cs typeface="ＭＳ Ｐゴシック" charset="0"/>
              </a:rPr>
              <a:t>Zooming In Still More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026785" y="2108200"/>
            <a:ext cx="2197100" cy="1524000"/>
            <a:chOff x="448" y="1376"/>
            <a:chExt cx="1384" cy="960"/>
          </a:xfrm>
        </p:grpSpPr>
        <p:sp>
          <p:nvSpPr>
            <p:cNvPr id="69683" name="Oval 4"/>
            <p:cNvSpPr>
              <a:spLocks noChangeArrowheads="1"/>
            </p:cNvSpPr>
            <p:nvPr/>
          </p:nvSpPr>
          <p:spPr bwMode="auto">
            <a:xfrm>
              <a:off x="1048" y="1376"/>
              <a:ext cx="784" cy="784"/>
            </a:xfrm>
            <a:prstGeom prst="ellipse">
              <a:avLst/>
            </a:prstGeom>
            <a:solidFill>
              <a:schemeClr val="accent1">
                <a:alpha val="63136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84" name="Rectangle 5"/>
            <p:cNvSpPr>
              <a:spLocks noChangeArrowheads="1"/>
            </p:cNvSpPr>
            <p:nvPr/>
          </p:nvSpPr>
          <p:spPr bwMode="auto">
            <a:xfrm rot="-2512431">
              <a:off x="448" y="2264"/>
              <a:ext cx="800" cy="7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9636" name="Group 6"/>
          <p:cNvGrpSpPr>
            <a:grpSpLocks/>
          </p:cNvGrpSpPr>
          <p:nvPr/>
        </p:nvGrpSpPr>
        <p:grpSpPr bwMode="auto">
          <a:xfrm>
            <a:off x="836285" y="2692400"/>
            <a:ext cx="7645400" cy="508000"/>
            <a:chOff x="936" y="1744"/>
            <a:chExt cx="4816" cy="320"/>
          </a:xfrm>
        </p:grpSpPr>
        <p:sp>
          <p:nvSpPr>
            <p:cNvPr id="69666" name="Line 7"/>
            <p:cNvSpPr>
              <a:spLocks noChangeShapeType="1"/>
            </p:cNvSpPr>
            <p:nvPr/>
          </p:nvSpPr>
          <p:spPr bwMode="auto">
            <a:xfrm>
              <a:off x="936" y="1776"/>
              <a:ext cx="481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67" name="Oval 8"/>
            <p:cNvSpPr>
              <a:spLocks noChangeArrowheads="1"/>
            </p:cNvSpPr>
            <p:nvPr/>
          </p:nvSpPr>
          <p:spPr bwMode="auto">
            <a:xfrm>
              <a:off x="1112" y="1744"/>
              <a:ext cx="64" cy="64"/>
            </a:xfrm>
            <a:prstGeom prst="ellipse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68" name="Oval 9"/>
            <p:cNvSpPr>
              <a:spLocks noChangeArrowheads="1"/>
            </p:cNvSpPr>
            <p:nvPr/>
          </p:nvSpPr>
          <p:spPr bwMode="auto">
            <a:xfrm>
              <a:off x="1704" y="1744"/>
              <a:ext cx="64" cy="64"/>
            </a:xfrm>
            <a:prstGeom prst="ellipse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69" name="Oval 10"/>
            <p:cNvSpPr>
              <a:spLocks noChangeArrowheads="1"/>
            </p:cNvSpPr>
            <p:nvPr/>
          </p:nvSpPr>
          <p:spPr bwMode="auto">
            <a:xfrm>
              <a:off x="2296" y="1744"/>
              <a:ext cx="64" cy="64"/>
            </a:xfrm>
            <a:prstGeom prst="ellipse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70" name="Oval 11"/>
            <p:cNvSpPr>
              <a:spLocks noChangeArrowheads="1"/>
            </p:cNvSpPr>
            <p:nvPr/>
          </p:nvSpPr>
          <p:spPr bwMode="auto">
            <a:xfrm>
              <a:off x="2888" y="1744"/>
              <a:ext cx="64" cy="64"/>
            </a:xfrm>
            <a:prstGeom prst="ellipse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71" name="Oval 12"/>
            <p:cNvSpPr>
              <a:spLocks noChangeArrowheads="1"/>
            </p:cNvSpPr>
            <p:nvPr/>
          </p:nvSpPr>
          <p:spPr bwMode="auto">
            <a:xfrm>
              <a:off x="3480" y="1744"/>
              <a:ext cx="64" cy="64"/>
            </a:xfrm>
            <a:prstGeom prst="ellipse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72" name="Oval 13"/>
            <p:cNvSpPr>
              <a:spLocks noChangeArrowheads="1"/>
            </p:cNvSpPr>
            <p:nvPr/>
          </p:nvSpPr>
          <p:spPr bwMode="auto">
            <a:xfrm>
              <a:off x="4072" y="1744"/>
              <a:ext cx="64" cy="64"/>
            </a:xfrm>
            <a:prstGeom prst="ellipse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73" name="Oval 14"/>
            <p:cNvSpPr>
              <a:spLocks noChangeArrowheads="1"/>
            </p:cNvSpPr>
            <p:nvPr/>
          </p:nvSpPr>
          <p:spPr bwMode="auto">
            <a:xfrm>
              <a:off x="4664" y="1744"/>
              <a:ext cx="64" cy="64"/>
            </a:xfrm>
            <a:prstGeom prst="ellipse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74" name="Oval 15"/>
            <p:cNvSpPr>
              <a:spLocks noChangeArrowheads="1"/>
            </p:cNvSpPr>
            <p:nvPr/>
          </p:nvSpPr>
          <p:spPr bwMode="auto">
            <a:xfrm>
              <a:off x="5256" y="1744"/>
              <a:ext cx="64" cy="64"/>
            </a:xfrm>
            <a:prstGeom prst="ellipse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75" name="Text Box 16"/>
            <p:cNvSpPr txBox="1">
              <a:spLocks noChangeArrowheads="1"/>
            </p:cNvSpPr>
            <p:nvPr/>
          </p:nvSpPr>
          <p:spPr bwMode="auto">
            <a:xfrm>
              <a:off x="2744" y="1776"/>
              <a:ext cx="3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.3</a:t>
              </a:r>
            </a:p>
          </p:txBody>
        </p:sp>
        <p:sp>
          <p:nvSpPr>
            <p:cNvPr id="69676" name="Text Box 17"/>
            <p:cNvSpPr txBox="1">
              <a:spLocks noChangeArrowheads="1"/>
            </p:cNvSpPr>
            <p:nvPr/>
          </p:nvSpPr>
          <p:spPr bwMode="auto">
            <a:xfrm>
              <a:off x="968" y="1776"/>
              <a:ext cx="3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0</a:t>
              </a:r>
            </a:p>
          </p:txBody>
        </p:sp>
        <p:sp>
          <p:nvSpPr>
            <p:cNvPr id="69677" name="Text Box 18"/>
            <p:cNvSpPr txBox="1">
              <a:spLocks noChangeArrowheads="1"/>
            </p:cNvSpPr>
            <p:nvPr/>
          </p:nvSpPr>
          <p:spPr bwMode="auto">
            <a:xfrm>
              <a:off x="1560" y="1776"/>
              <a:ext cx="3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.1</a:t>
              </a:r>
            </a:p>
          </p:txBody>
        </p:sp>
        <p:sp>
          <p:nvSpPr>
            <p:cNvPr id="69678" name="Text Box 19"/>
            <p:cNvSpPr txBox="1">
              <a:spLocks noChangeArrowheads="1"/>
            </p:cNvSpPr>
            <p:nvPr/>
          </p:nvSpPr>
          <p:spPr bwMode="auto">
            <a:xfrm>
              <a:off x="2152" y="1776"/>
              <a:ext cx="3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.2</a:t>
              </a:r>
            </a:p>
          </p:txBody>
        </p:sp>
        <p:sp>
          <p:nvSpPr>
            <p:cNvPr id="69679" name="Text Box 20"/>
            <p:cNvSpPr txBox="1">
              <a:spLocks noChangeArrowheads="1"/>
            </p:cNvSpPr>
            <p:nvPr/>
          </p:nvSpPr>
          <p:spPr bwMode="auto">
            <a:xfrm>
              <a:off x="3336" y="1776"/>
              <a:ext cx="3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.4</a:t>
              </a:r>
            </a:p>
          </p:txBody>
        </p:sp>
        <p:sp>
          <p:nvSpPr>
            <p:cNvPr id="69680" name="Text Box 21"/>
            <p:cNvSpPr txBox="1">
              <a:spLocks noChangeArrowheads="1"/>
            </p:cNvSpPr>
            <p:nvPr/>
          </p:nvSpPr>
          <p:spPr bwMode="auto">
            <a:xfrm>
              <a:off x="3928" y="1776"/>
              <a:ext cx="3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.5</a:t>
              </a:r>
            </a:p>
          </p:txBody>
        </p:sp>
        <p:sp>
          <p:nvSpPr>
            <p:cNvPr id="69681" name="Text Box 22"/>
            <p:cNvSpPr txBox="1">
              <a:spLocks noChangeArrowheads="1"/>
            </p:cNvSpPr>
            <p:nvPr/>
          </p:nvSpPr>
          <p:spPr bwMode="auto">
            <a:xfrm>
              <a:off x="4520" y="1776"/>
              <a:ext cx="3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.6</a:t>
              </a:r>
            </a:p>
          </p:txBody>
        </p:sp>
        <p:sp>
          <p:nvSpPr>
            <p:cNvPr id="69682" name="Text Box 23"/>
            <p:cNvSpPr txBox="1">
              <a:spLocks noChangeArrowheads="1"/>
            </p:cNvSpPr>
            <p:nvPr/>
          </p:nvSpPr>
          <p:spPr bwMode="auto">
            <a:xfrm>
              <a:off x="5112" y="1776"/>
              <a:ext cx="3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.7</a:t>
              </a:r>
            </a:p>
          </p:txBody>
        </p:sp>
      </p:grpSp>
      <p:grpSp>
        <p:nvGrpSpPr>
          <p:cNvPr id="4" name="Group 24"/>
          <p:cNvGrpSpPr>
            <a:grpSpLocks/>
          </p:cNvGrpSpPr>
          <p:nvPr/>
        </p:nvGrpSpPr>
        <p:grpSpPr bwMode="auto">
          <a:xfrm>
            <a:off x="1179185" y="2984500"/>
            <a:ext cx="6807200" cy="2120900"/>
            <a:chOff x="1152" y="1928"/>
            <a:chExt cx="4288" cy="1336"/>
          </a:xfrm>
        </p:grpSpPr>
        <p:sp>
          <p:nvSpPr>
            <p:cNvPr id="69664" name="Line 25"/>
            <p:cNvSpPr>
              <a:spLocks noChangeShapeType="1"/>
            </p:cNvSpPr>
            <p:nvPr/>
          </p:nvSpPr>
          <p:spPr bwMode="auto">
            <a:xfrm flipH="1">
              <a:off x="1152" y="2176"/>
              <a:ext cx="536" cy="10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65" name="Line 26"/>
            <p:cNvSpPr>
              <a:spLocks noChangeShapeType="1"/>
            </p:cNvSpPr>
            <p:nvPr/>
          </p:nvSpPr>
          <p:spPr bwMode="auto">
            <a:xfrm>
              <a:off x="2456" y="1928"/>
              <a:ext cx="2984" cy="13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27"/>
          <p:cNvGrpSpPr>
            <a:grpSpLocks/>
          </p:cNvGrpSpPr>
          <p:nvPr/>
        </p:nvGrpSpPr>
        <p:grpSpPr bwMode="auto">
          <a:xfrm>
            <a:off x="848985" y="5194300"/>
            <a:ext cx="7645400" cy="508000"/>
            <a:chOff x="944" y="3320"/>
            <a:chExt cx="4816" cy="320"/>
          </a:xfrm>
        </p:grpSpPr>
        <p:sp>
          <p:nvSpPr>
            <p:cNvPr id="69640" name="Text Box 28"/>
            <p:cNvSpPr txBox="1">
              <a:spLocks noChangeArrowheads="1"/>
            </p:cNvSpPr>
            <p:nvPr/>
          </p:nvSpPr>
          <p:spPr bwMode="auto">
            <a:xfrm>
              <a:off x="2239" y="3352"/>
              <a:ext cx="37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.13</a:t>
              </a:r>
            </a:p>
          </p:txBody>
        </p:sp>
        <p:sp>
          <p:nvSpPr>
            <p:cNvPr id="69641" name="Text Box 29"/>
            <p:cNvSpPr txBox="1">
              <a:spLocks noChangeArrowheads="1"/>
            </p:cNvSpPr>
            <p:nvPr/>
          </p:nvSpPr>
          <p:spPr bwMode="auto">
            <a:xfrm>
              <a:off x="976" y="3352"/>
              <a:ext cx="3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.1</a:t>
              </a:r>
            </a:p>
          </p:txBody>
        </p:sp>
        <p:sp>
          <p:nvSpPr>
            <p:cNvPr id="69642" name="Text Box 30"/>
            <p:cNvSpPr txBox="1">
              <a:spLocks noChangeArrowheads="1"/>
            </p:cNvSpPr>
            <p:nvPr/>
          </p:nvSpPr>
          <p:spPr bwMode="auto">
            <a:xfrm>
              <a:off x="1346" y="3352"/>
              <a:ext cx="40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.11</a:t>
              </a:r>
            </a:p>
          </p:txBody>
        </p:sp>
        <p:sp>
          <p:nvSpPr>
            <p:cNvPr id="69643" name="Text Box 31"/>
            <p:cNvSpPr txBox="1">
              <a:spLocks noChangeArrowheads="1"/>
            </p:cNvSpPr>
            <p:nvPr/>
          </p:nvSpPr>
          <p:spPr bwMode="auto">
            <a:xfrm>
              <a:off x="1812" y="3352"/>
              <a:ext cx="36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.12</a:t>
              </a:r>
            </a:p>
          </p:txBody>
        </p:sp>
        <p:sp>
          <p:nvSpPr>
            <p:cNvPr id="69644" name="Text Box 32"/>
            <p:cNvSpPr txBox="1">
              <a:spLocks noChangeArrowheads="1"/>
            </p:cNvSpPr>
            <p:nvPr/>
          </p:nvSpPr>
          <p:spPr bwMode="auto">
            <a:xfrm>
              <a:off x="2681" y="3352"/>
              <a:ext cx="36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.14</a:t>
              </a:r>
            </a:p>
          </p:txBody>
        </p:sp>
        <p:sp>
          <p:nvSpPr>
            <p:cNvPr id="69645" name="Text Box 33"/>
            <p:cNvSpPr txBox="1">
              <a:spLocks noChangeArrowheads="1"/>
            </p:cNvSpPr>
            <p:nvPr/>
          </p:nvSpPr>
          <p:spPr bwMode="auto">
            <a:xfrm>
              <a:off x="3108" y="3352"/>
              <a:ext cx="37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.15</a:t>
              </a:r>
            </a:p>
          </p:txBody>
        </p:sp>
        <p:sp>
          <p:nvSpPr>
            <p:cNvPr id="69646" name="Text Box 34"/>
            <p:cNvSpPr txBox="1">
              <a:spLocks noChangeArrowheads="1"/>
            </p:cNvSpPr>
            <p:nvPr/>
          </p:nvSpPr>
          <p:spPr bwMode="auto">
            <a:xfrm>
              <a:off x="3550" y="3352"/>
              <a:ext cx="36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.16</a:t>
              </a:r>
            </a:p>
          </p:txBody>
        </p:sp>
        <p:sp>
          <p:nvSpPr>
            <p:cNvPr id="69647" name="Text Box 35"/>
            <p:cNvSpPr txBox="1">
              <a:spLocks noChangeArrowheads="1"/>
            </p:cNvSpPr>
            <p:nvPr/>
          </p:nvSpPr>
          <p:spPr bwMode="auto">
            <a:xfrm>
              <a:off x="3992" y="3352"/>
              <a:ext cx="36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.17</a:t>
              </a:r>
            </a:p>
          </p:txBody>
        </p:sp>
        <p:grpSp>
          <p:nvGrpSpPr>
            <p:cNvPr id="69648" name="Group 36"/>
            <p:cNvGrpSpPr>
              <a:grpSpLocks/>
            </p:cNvGrpSpPr>
            <p:nvPr/>
          </p:nvGrpSpPr>
          <p:grpSpPr bwMode="auto">
            <a:xfrm>
              <a:off x="944" y="3320"/>
              <a:ext cx="4816" cy="64"/>
              <a:chOff x="944" y="3320"/>
              <a:chExt cx="4816" cy="64"/>
            </a:xfrm>
          </p:grpSpPr>
          <p:sp>
            <p:nvSpPr>
              <p:cNvPr id="69652" name="Line 37"/>
              <p:cNvSpPr>
                <a:spLocks noChangeShapeType="1"/>
              </p:cNvSpPr>
              <p:nvPr/>
            </p:nvSpPr>
            <p:spPr bwMode="auto">
              <a:xfrm>
                <a:off x="944" y="3352"/>
                <a:ext cx="481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9653" name="Oval 38"/>
              <p:cNvSpPr>
                <a:spLocks noChangeArrowheads="1"/>
              </p:cNvSpPr>
              <p:nvPr/>
            </p:nvSpPr>
            <p:spPr bwMode="auto">
              <a:xfrm>
                <a:off x="1120" y="3320"/>
                <a:ext cx="64" cy="64"/>
              </a:xfrm>
              <a:prstGeom prst="ellipse">
                <a:avLst/>
              </a:prstGeom>
              <a:solidFill>
                <a:schemeClr val="bg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9654" name="Oval 39"/>
              <p:cNvSpPr>
                <a:spLocks noChangeArrowheads="1"/>
              </p:cNvSpPr>
              <p:nvPr/>
            </p:nvSpPr>
            <p:spPr bwMode="auto">
              <a:xfrm>
                <a:off x="1554" y="3320"/>
                <a:ext cx="64" cy="64"/>
              </a:xfrm>
              <a:prstGeom prst="ellipse">
                <a:avLst/>
              </a:prstGeom>
              <a:solidFill>
                <a:schemeClr val="bg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9655" name="Oval 40"/>
              <p:cNvSpPr>
                <a:spLocks noChangeArrowheads="1"/>
              </p:cNvSpPr>
              <p:nvPr/>
            </p:nvSpPr>
            <p:spPr bwMode="auto">
              <a:xfrm>
                <a:off x="1988" y="3320"/>
                <a:ext cx="64" cy="64"/>
              </a:xfrm>
              <a:prstGeom prst="ellipse">
                <a:avLst/>
              </a:prstGeom>
              <a:solidFill>
                <a:schemeClr val="bg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9656" name="Oval 41"/>
              <p:cNvSpPr>
                <a:spLocks noChangeArrowheads="1"/>
              </p:cNvSpPr>
              <p:nvPr/>
            </p:nvSpPr>
            <p:spPr bwMode="auto">
              <a:xfrm>
                <a:off x="2423" y="3320"/>
                <a:ext cx="64" cy="64"/>
              </a:xfrm>
              <a:prstGeom prst="ellipse">
                <a:avLst/>
              </a:prstGeom>
              <a:solidFill>
                <a:schemeClr val="bg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9657" name="Oval 42"/>
              <p:cNvSpPr>
                <a:spLocks noChangeArrowheads="1"/>
              </p:cNvSpPr>
              <p:nvPr/>
            </p:nvSpPr>
            <p:spPr bwMode="auto">
              <a:xfrm>
                <a:off x="2857" y="3320"/>
                <a:ext cx="64" cy="64"/>
              </a:xfrm>
              <a:prstGeom prst="ellipse">
                <a:avLst/>
              </a:prstGeom>
              <a:solidFill>
                <a:schemeClr val="bg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9658" name="Oval 43"/>
              <p:cNvSpPr>
                <a:spLocks noChangeArrowheads="1"/>
              </p:cNvSpPr>
              <p:nvPr/>
            </p:nvSpPr>
            <p:spPr bwMode="auto">
              <a:xfrm>
                <a:off x="3292" y="3320"/>
                <a:ext cx="64" cy="64"/>
              </a:xfrm>
              <a:prstGeom prst="ellipse">
                <a:avLst/>
              </a:prstGeom>
              <a:solidFill>
                <a:schemeClr val="bg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9659" name="Oval 44"/>
              <p:cNvSpPr>
                <a:spLocks noChangeArrowheads="1"/>
              </p:cNvSpPr>
              <p:nvPr/>
            </p:nvSpPr>
            <p:spPr bwMode="auto">
              <a:xfrm>
                <a:off x="3726" y="3320"/>
                <a:ext cx="64" cy="64"/>
              </a:xfrm>
              <a:prstGeom prst="ellipse">
                <a:avLst/>
              </a:prstGeom>
              <a:solidFill>
                <a:schemeClr val="bg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9660" name="Oval 45"/>
              <p:cNvSpPr>
                <a:spLocks noChangeArrowheads="1"/>
              </p:cNvSpPr>
              <p:nvPr/>
            </p:nvSpPr>
            <p:spPr bwMode="auto">
              <a:xfrm>
                <a:off x="4160" y="3320"/>
                <a:ext cx="64" cy="64"/>
              </a:xfrm>
              <a:prstGeom prst="ellipse">
                <a:avLst/>
              </a:prstGeom>
              <a:solidFill>
                <a:schemeClr val="bg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9661" name="Oval 46"/>
              <p:cNvSpPr>
                <a:spLocks noChangeArrowheads="1"/>
              </p:cNvSpPr>
              <p:nvPr/>
            </p:nvSpPr>
            <p:spPr bwMode="auto">
              <a:xfrm>
                <a:off x="4595" y="3320"/>
                <a:ext cx="64" cy="64"/>
              </a:xfrm>
              <a:prstGeom prst="ellipse">
                <a:avLst/>
              </a:prstGeom>
              <a:solidFill>
                <a:schemeClr val="bg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9662" name="Oval 47"/>
              <p:cNvSpPr>
                <a:spLocks noChangeArrowheads="1"/>
              </p:cNvSpPr>
              <p:nvPr/>
            </p:nvSpPr>
            <p:spPr bwMode="auto">
              <a:xfrm>
                <a:off x="5029" y="3320"/>
                <a:ext cx="64" cy="64"/>
              </a:xfrm>
              <a:prstGeom prst="ellipse">
                <a:avLst/>
              </a:prstGeom>
              <a:solidFill>
                <a:schemeClr val="bg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9663" name="Oval 48"/>
              <p:cNvSpPr>
                <a:spLocks noChangeArrowheads="1"/>
              </p:cNvSpPr>
              <p:nvPr/>
            </p:nvSpPr>
            <p:spPr bwMode="auto">
              <a:xfrm>
                <a:off x="5464" y="3320"/>
                <a:ext cx="64" cy="64"/>
              </a:xfrm>
              <a:prstGeom prst="ellipse">
                <a:avLst/>
              </a:prstGeom>
              <a:solidFill>
                <a:schemeClr val="bg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69649" name="Text Box 49"/>
            <p:cNvSpPr txBox="1">
              <a:spLocks noChangeArrowheads="1"/>
            </p:cNvSpPr>
            <p:nvPr/>
          </p:nvSpPr>
          <p:spPr bwMode="auto">
            <a:xfrm>
              <a:off x="4427" y="3352"/>
              <a:ext cx="36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.18</a:t>
              </a:r>
            </a:p>
          </p:txBody>
        </p:sp>
        <p:sp>
          <p:nvSpPr>
            <p:cNvPr id="69650" name="Text Box 50"/>
            <p:cNvSpPr txBox="1">
              <a:spLocks noChangeArrowheads="1"/>
            </p:cNvSpPr>
            <p:nvPr/>
          </p:nvSpPr>
          <p:spPr bwMode="auto">
            <a:xfrm>
              <a:off x="4845" y="3352"/>
              <a:ext cx="37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.19</a:t>
              </a:r>
            </a:p>
          </p:txBody>
        </p:sp>
        <p:sp>
          <p:nvSpPr>
            <p:cNvPr id="69651" name="Text Box 51"/>
            <p:cNvSpPr txBox="1">
              <a:spLocks noChangeArrowheads="1"/>
            </p:cNvSpPr>
            <p:nvPr/>
          </p:nvSpPr>
          <p:spPr bwMode="auto">
            <a:xfrm>
              <a:off x="5320" y="3352"/>
              <a:ext cx="3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.2</a:t>
              </a:r>
            </a:p>
          </p:txBody>
        </p:sp>
      </p:grpSp>
      <p:sp>
        <p:nvSpPr>
          <p:cNvPr id="52" name="TextBox 51"/>
          <p:cNvSpPr txBox="1"/>
          <p:nvPr/>
        </p:nvSpPr>
        <p:spPr>
          <a:xfrm rot="20130212">
            <a:off x="-1605" y="338135"/>
            <a:ext cx="2032839" cy="587460"/>
          </a:xfrm>
          <a:prstGeom prst="rect">
            <a:avLst/>
          </a:prstGeom>
          <a:noFill/>
        </p:spPr>
        <p:txBody>
          <a:bodyPr wrap="square" rtlCol="0">
            <a:prstTxWarp prst="textCanUp">
              <a:avLst>
                <a:gd name="adj" fmla="val 69404"/>
              </a:avLst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GB" sz="2800" b="1" spc="50" dirty="0" smtClean="0">
                <a:ln w="11430"/>
                <a:solidFill>
                  <a:srgbClr val="80008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 Maths!</a:t>
            </a:r>
            <a:endParaRPr lang="en-GB" sz="2800" b="1" spc="50" dirty="0">
              <a:ln w="11430"/>
              <a:solidFill>
                <a:srgbClr val="80008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05749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-590012" y="487737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Times New Roman" charset="0"/>
                <a:ea typeface="ＭＳ Ｐゴシック" charset="0"/>
                <a:cs typeface="ＭＳ Ｐゴシック" charset="0"/>
              </a:rPr>
              <a:t>DECIMALS</a:t>
            </a:r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35488" y="2184400"/>
            <a:ext cx="2197100" cy="1524000"/>
            <a:chOff x="448" y="1376"/>
            <a:chExt cx="1384" cy="960"/>
          </a:xfrm>
        </p:grpSpPr>
        <p:sp>
          <p:nvSpPr>
            <p:cNvPr id="67636" name="Oval 4"/>
            <p:cNvSpPr>
              <a:spLocks noChangeArrowheads="1"/>
            </p:cNvSpPr>
            <p:nvPr/>
          </p:nvSpPr>
          <p:spPr bwMode="auto">
            <a:xfrm>
              <a:off x="1048" y="1376"/>
              <a:ext cx="784" cy="784"/>
            </a:xfrm>
            <a:prstGeom prst="ellipse">
              <a:avLst/>
            </a:prstGeom>
            <a:solidFill>
              <a:schemeClr val="accent1">
                <a:alpha val="63136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37" name="Rectangle 5"/>
            <p:cNvSpPr>
              <a:spLocks noChangeArrowheads="1"/>
            </p:cNvSpPr>
            <p:nvPr/>
          </p:nvSpPr>
          <p:spPr bwMode="auto">
            <a:xfrm rot="-2512431">
              <a:off x="448" y="2264"/>
              <a:ext cx="800" cy="7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7588" name="Group 6"/>
          <p:cNvGrpSpPr>
            <a:grpSpLocks/>
          </p:cNvGrpSpPr>
          <p:nvPr/>
        </p:nvGrpSpPr>
        <p:grpSpPr bwMode="auto">
          <a:xfrm>
            <a:off x="1010188" y="2768600"/>
            <a:ext cx="7645400" cy="508000"/>
            <a:chOff x="936" y="1744"/>
            <a:chExt cx="4816" cy="320"/>
          </a:xfrm>
        </p:grpSpPr>
        <p:sp>
          <p:nvSpPr>
            <p:cNvPr id="67619" name="Line 7"/>
            <p:cNvSpPr>
              <a:spLocks noChangeShapeType="1"/>
            </p:cNvSpPr>
            <p:nvPr/>
          </p:nvSpPr>
          <p:spPr bwMode="auto">
            <a:xfrm>
              <a:off x="936" y="1776"/>
              <a:ext cx="481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20" name="Oval 8"/>
            <p:cNvSpPr>
              <a:spLocks noChangeArrowheads="1"/>
            </p:cNvSpPr>
            <p:nvPr/>
          </p:nvSpPr>
          <p:spPr bwMode="auto">
            <a:xfrm>
              <a:off x="1112" y="1744"/>
              <a:ext cx="64" cy="64"/>
            </a:xfrm>
            <a:prstGeom prst="ellipse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21" name="Oval 9"/>
            <p:cNvSpPr>
              <a:spLocks noChangeArrowheads="1"/>
            </p:cNvSpPr>
            <p:nvPr/>
          </p:nvSpPr>
          <p:spPr bwMode="auto">
            <a:xfrm>
              <a:off x="1704" y="1744"/>
              <a:ext cx="64" cy="64"/>
            </a:xfrm>
            <a:prstGeom prst="ellipse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22" name="Oval 10"/>
            <p:cNvSpPr>
              <a:spLocks noChangeArrowheads="1"/>
            </p:cNvSpPr>
            <p:nvPr/>
          </p:nvSpPr>
          <p:spPr bwMode="auto">
            <a:xfrm>
              <a:off x="2296" y="1744"/>
              <a:ext cx="64" cy="64"/>
            </a:xfrm>
            <a:prstGeom prst="ellipse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23" name="Oval 11"/>
            <p:cNvSpPr>
              <a:spLocks noChangeArrowheads="1"/>
            </p:cNvSpPr>
            <p:nvPr/>
          </p:nvSpPr>
          <p:spPr bwMode="auto">
            <a:xfrm>
              <a:off x="2888" y="1744"/>
              <a:ext cx="64" cy="64"/>
            </a:xfrm>
            <a:prstGeom prst="ellipse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24" name="Oval 12"/>
            <p:cNvSpPr>
              <a:spLocks noChangeArrowheads="1"/>
            </p:cNvSpPr>
            <p:nvPr/>
          </p:nvSpPr>
          <p:spPr bwMode="auto">
            <a:xfrm>
              <a:off x="3480" y="1744"/>
              <a:ext cx="64" cy="64"/>
            </a:xfrm>
            <a:prstGeom prst="ellipse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25" name="Oval 13"/>
            <p:cNvSpPr>
              <a:spLocks noChangeArrowheads="1"/>
            </p:cNvSpPr>
            <p:nvPr/>
          </p:nvSpPr>
          <p:spPr bwMode="auto">
            <a:xfrm>
              <a:off x="4072" y="1744"/>
              <a:ext cx="64" cy="64"/>
            </a:xfrm>
            <a:prstGeom prst="ellipse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26" name="Oval 14"/>
            <p:cNvSpPr>
              <a:spLocks noChangeArrowheads="1"/>
            </p:cNvSpPr>
            <p:nvPr/>
          </p:nvSpPr>
          <p:spPr bwMode="auto">
            <a:xfrm>
              <a:off x="4664" y="1744"/>
              <a:ext cx="64" cy="64"/>
            </a:xfrm>
            <a:prstGeom prst="ellipse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27" name="Oval 15"/>
            <p:cNvSpPr>
              <a:spLocks noChangeArrowheads="1"/>
            </p:cNvSpPr>
            <p:nvPr/>
          </p:nvSpPr>
          <p:spPr bwMode="auto">
            <a:xfrm>
              <a:off x="5256" y="1744"/>
              <a:ext cx="64" cy="64"/>
            </a:xfrm>
            <a:prstGeom prst="ellipse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28" name="Text Box 16"/>
            <p:cNvSpPr txBox="1">
              <a:spLocks noChangeArrowheads="1"/>
            </p:cNvSpPr>
            <p:nvPr/>
          </p:nvSpPr>
          <p:spPr bwMode="auto">
            <a:xfrm>
              <a:off x="2744" y="1776"/>
              <a:ext cx="3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3</a:t>
              </a:r>
            </a:p>
          </p:txBody>
        </p:sp>
        <p:sp>
          <p:nvSpPr>
            <p:cNvPr id="67629" name="Text Box 17"/>
            <p:cNvSpPr txBox="1">
              <a:spLocks noChangeArrowheads="1"/>
            </p:cNvSpPr>
            <p:nvPr/>
          </p:nvSpPr>
          <p:spPr bwMode="auto">
            <a:xfrm>
              <a:off x="968" y="1776"/>
              <a:ext cx="3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0</a:t>
              </a:r>
            </a:p>
          </p:txBody>
        </p:sp>
        <p:sp>
          <p:nvSpPr>
            <p:cNvPr id="67630" name="Text Box 18"/>
            <p:cNvSpPr txBox="1">
              <a:spLocks noChangeArrowheads="1"/>
            </p:cNvSpPr>
            <p:nvPr/>
          </p:nvSpPr>
          <p:spPr bwMode="auto">
            <a:xfrm>
              <a:off x="1560" y="1776"/>
              <a:ext cx="3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1</a:t>
              </a:r>
            </a:p>
          </p:txBody>
        </p:sp>
        <p:sp>
          <p:nvSpPr>
            <p:cNvPr id="67631" name="Text Box 19"/>
            <p:cNvSpPr txBox="1">
              <a:spLocks noChangeArrowheads="1"/>
            </p:cNvSpPr>
            <p:nvPr/>
          </p:nvSpPr>
          <p:spPr bwMode="auto">
            <a:xfrm>
              <a:off x="2152" y="1776"/>
              <a:ext cx="3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sp>
          <p:nvSpPr>
            <p:cNvPr id="67632" name="Text Box 20"/>
            <p:cNvSpPr txBox="1">
              <a:spLocks noChangeArrowheads="1"/>
            </p:cNvSpPr>
            <p:nvPr/>
          </p:nvSpPr>
          <p:spPr bwMode="auto">
            <a:xfrm>
              <a:off x="3336" y="1776"/>
              <a:ext cx="3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4</a:t>
              </a:r>
            </a:p>
          </p:txBody>
        </p:sp>
        <p:sp>
          <p:nvSpPr>
            <p:cNvPr id="67633" name="Text Box 21"/>
            <p:cNvSpPr txBox="1">
              <a:spLocks noChangeArrowheads="1"/>
            </p:cNvSpPr>
            <p:nvPr/>
          </p:nvSpPr>
          <p:spPr bwMode="auto">
            <a:xfrm>
              <a:off x="3928" y="1776"/>
              <a:ext cx="3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5</a:t>
              </a:r>
            </a:p>
          </p:txBody>
        </p:sp>
        <p:sp>
          <p:nvSpPr>
            <p:cNvPr id="67634" name="Text Box 22"/>
            <p:cNvSpPr txBox="1">
              <a:spLocks noChangeArrowheads="1"/>
            </p:cNvSpPr>
            <p:nvPr/>
          </p:nvSpPr>
          <p:spPr bwMode="auto">
            <a:xfrm>
              <a:off x="4520" y="1776"/>
              <a:ext cx="3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6</a:t>
              </a:r>
            </a:p>
          </p:txBody>
        </p:sp>
        <p:sp>
          <p:nvSpPr>
            <p:cNvPr id="67635" name="Text Box 23"/>
            <p:cNvSpPr txBox="1">
              <a:spLocks noChangeArrowheads="1"/>
            </p:cNvSpPr>
            <p:nvPr/>
          </p:nvSpPr>
          <p:spPr bwMode="auto">
            <a:xfrm>
              <a:off x="5112" y="1776"/>
              <a:ext cx="3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7</a:t>
              </a:r>
            </a:p>
          </p:txBody>
        </p:sp>
      </p:grpSp>
      <p:grpSp>
        <p:nvGrpSpPr>
          <p:cNvPr id="4" name="Group 24"/>
          <p:cNvGrpSpPr>
            <a:grpSpLocks/>
          </p:cNvGrpSpPr>
          <p:nvPr/>
        </p:nvGrpSpPr>
        <p:grpSpPr bwMode="auto">
          <a:xfrm>
            <a:off x="1353088" y="3022600"/>
            <a:ext cx="6858000" cy="2146300"/>
            <a:chOff x="1152" y="1904"/>
            <a:chExt cx="4320" cy="1352"/>
          </a:xfrm>
        </p:grpSpPr>
        <p:sp>
          <p:nvSpPr>
            <p:cNvPr id="67617" name="Line 25"/>
            <p:cNvSpPr>
              <a:spLocks noChangeShapeType="1"/>
            </p:cNvSpPr>
            <p:nvPr/>
          </p:nvSpPr>
          <p:spPr bwMode="auto">
            <a:xfrm flipH="1">
              <a:off x="1152" y="2104"/>
              <a:ext cx="8" cy="11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18" name="Line 26"/>
            <p:cNvSpPr>
              <a:spLocks noChangeShapeType="1"/>
            </p:cNvSpPr>
            <p:nvPr/>
          </p:nvSpPr>
          <p:spPr bwMode="auto">
            <a:xfrm>
              <a:off x="1880" y="1904"/>
              <a:ext cx="3592" cy="13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27"/>
          <p:cNvGrpSpPr>
            <a:grpSpLocks/>
          </p:cNvGrpSpPr>
          <p:nvPr/>
        </p:nvGrpSpPr>
        <p:grpSpPr bwMode="auto">
          <a:xfrm>
            <a:off x="1022888" y="5270505"/>
            <a:ext cx="7664450" cy="512763"/>
            <a:chOff x="944" y="3320"/>
            <a:chExt cx="4828" cy="323"/>
          </a:xfrm>
        </p:grpSpPr>
        <p:sp>
          <p:nvSpPr>
            <p:cNvPr id="67593" name="Text Box 28"/>
            <p:cNvSpPr txBox="1">
              <a:spLocks noChangeArrowheads="1"/>
            </p:cNvSpPr>
            <p:nvPr/>
          </p:nvSpPr>
          <p:spPr bwMode="auto">
            <a:xfrm>
              <a:off x="2191" y="3352"/>
              <a:ext cx="46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dirty="0" smtClean="0"/>
                <a:t>0.30</a:t>
              </a:r>
              <a:endParaRPr lang="en-US" dirty="0"/>
            </a:p>
          </p:txBody>
        </p:sp>
        <p:sp>
          <p:nvSpPr>
            <p:cNvPr id="67594" name="Text Box 29"/>
            <p:cNvSpPr txBox="1">
              <a:spLocks noChangeArrowheads="1"/>
            </p:cNvSpPr>
            <p:nvPr/>
          </p:nvSpPr>
          <p:spPr bwMode="auto">
            <a:xfrm>
              <a:off x="976" y="3352"/>
              <a:ext cx="3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0</a:t>
              </a:r>
            </a:p>
          </p:txBody>
        </p:sp>
        <p:sp>
          <p:nvSpPr>
            <p:cNvPr id="67595" name="Text Box 30"/>
            <p:cNvSpPr txBox="1">
              <a:spLocks noChangeArrowheads="1"/>
            </p:cNvSpPr>
            <p:nvPr/>
          </p:nvSpPr>
          <p:spPr bwMode="auto">
            <a:xfrm>
              <a:off x="1312" y="3352"/>
              <a:ext cx="45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dirty="0" smtClean="0"/>
                <a:t>0.10</a:t>
              </a:r>
              <a:endParaRPr lang="en-US" dirty="0"/>
            </a:p>
          </p:txBody>
        </p:sp>
        <p:sp>
          <p:nvSpPr>
            <p:cNvPr id="67596" name="Text Box 31"/>
            <p:cNvSpPr txBox="1">
              <a:spLocks noChangeArrowheads="1"/>
            </p:cNvSpPr>
            <p:nvPr/>
          </p:nvSpPr>
          <p:spPr bwMode="auto">
            <a:xfrm>
              <a:off x="1768" y="3352"/>
              <a:ext cx="51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dirty="0" smtClean="0"/>
                <a:t>0.20</a:t>
              </a:r>
              <a:endParaRPr lang="en-US" dirty="0"/>
            </a:p>
          </p:txBody>
        </p:sp>
        <p:sp>
          <p:nvSpPr>
            <p:cNvPr id="67597" name="Text Box 32"/>
            <p:cNvSpPr txBox="1">
              <a:spLocks noChangeArrowheads="1"/>
            </p:cNvSpPr>
            <p:nvPr/>
          </p:nvSpPr>
          <p:spPr bwMode="auto">
            <a:xfrm>
              <a:off x="2639" y="3352"/>
              <a:ext cx="50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dirty="0" smtClean="0"/>
                <a:t>0.40</a:t>
              </a:r>
              <a:endParaRPr lang="en-US" dirty="0"/>
            </a:p>
          </p:txBody>
        </p:sp>
        <p:sp>
          <p:nvSpPr>
            <p:cNvPr id="67598" name="Text Box 33"/>
            <p:cNvSpPr txBox="1">
              <a:spLocks noChangeArrowheads="1"/>
            </p:cNvSpPr>
            <p:nvPr/>
          </p:nvSpPr>
          <p:spPr bwMode="auto">
            <a:xfrm>
              <a:off x="3080" y="3352"/>
              <a:ext cx="50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dirty="0" smtClean="0"/>
                <a:t>0.50</a:t>
              </a:r>
              <a:endParaRPr lang="en-US" dirty="0"/>
            </a:p>
          </p:txBody>
        </p:sp>
        <p:sp>
          <p:nvSpPr>
            <p:cNvPr id="67599" name="Text Box 34"/>
            <p:cNvSpPr txBox="1">
              <a:spLocks noChangeArrowheads="1"/>
            </p:cNvSpPr>
            <p:nvPr/>
          </p:nvSpPr>
          <p:spPr bwMode="auto">
            <a:xfrm>
              <a:off x="3582" y="3352"/>
              <a:ext cx="49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dirty="0" smtClean="0"/>
                <a:t>0.60</a:t>
              </a:r>
              <a:endParaRPr lang="en-US" dirty="0"/>
            </a:p>
          </p:txBody>
        </p:sp>
        <p:sp>
          <p:nvSpPr>
            <p:cNvPr id="67600" name="Text Box 35"/>
            <p:cNvSpPr txBox="1">
              <a:spLocks noChangeArrowheads="1"/>
            </p:cNvSpPr>
            <p:nvPr/>
          </p:nvSpPr>
          <p:spPr bwMode="auto">
            <a:xfrm>
              <a:off x="4016" y="3352"/>
              <a:ext cx="50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dirty="0" smtClean="0"/>
                <a:t>0.70</a:t>
              </a:r>
              <a:endParaRPr lang="en-US" dirty="0"/>
            </a:p>
          </p:txBody>
        </p:sp>
        <p:grpSp>
          <p:nvGrpSpPr>
            <p:cNvPr id="67601" name="Group 36"/>
            <p:cNvGrpSpPr>
              <a:grpSpLocks/>
            </p:cNvGrpSpPr>
            <p:nvPr/>
          </p:nvGrpSpPr>
          <p:grpSpPr bwMode="auto">
            <a:xfrm>
              <a:off x="944" y="3320"/>
              <a:ext cx="4816" cy="64"/>
              <a:chOff x="944" y="3320"/>
              <a:chExt cx="4816" cy="64"/>
            </a:xfrm>
          </p:grpSpPr>
          <p:sp>
            <p:nvSpPr>
              <p:cNvPr id="67605" name="Line 37"/>
              <p:cNvSpPr>
                <a:spLocks noChangeShapeType="1"/>
              </p:cNvSpPr>
              <p:nvPr/>
            </p:nvSpPr>
            <p:spPr bwMode="auto">
              <a:xfrm>
                <a:off x="944" y="3352"/>
                <a:ext cx="481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06" name="Oval 38"/>
              <p:cNvSpPr>
                <a:spLocks noChangeArrowheads="1"/>
              </p:cNvSpPr>
              <p:nvPr/>
            </p:nvSpPr>
            <p:spPr bwMode="auto">
              <a:xfrm>
                <a:off x="1120" y="3320"/>
                <a:ext cx="64" cy="64"/>
              </a:xfrm>
              <a:prstGeom prst="ellipse">
                <a:avLst/>
              </a:prstGeom>
              <a:solidFill>
                <a:schemeClr val="bg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07" name="Oval 39"/>
              <p:cNvSpPr>
                <a:spLocks noChangeArrowheads="1"/>
              </p:cNvSpPr>
              <p:nvPr/>
            </p:nvSpPr>
            <p:spPr bwMode="auto">
              <a:xfrm>
                <a:off x="1554" y="3320"/>
                <a:ext cx="64" cy="64"/>
              </a:xfrm>
              <a:prstGeom prst="ellipse">
                <a:avLst/>
              </a:prstGeom>
              <a:solidFill>
                <a:schemeClr val="bg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08" name="Oval 40"/>
              <p:cNvSpPr>
                <a:spLocks noChangeArrowheads="1"/>
              </p:cNvSpPr>
              <p:nvPr/>
            </p:nvSpPr>
            <p:spPr bwMode="auto">
              <a:xfrm>
                <a:off x="1988" y="3320"/>
                <a:ext cx="64" cy="64"/>
              </a:xfrm>
              <a:prstGeom prst="ellipse">
                <a:avLst/>
              </a:prstGeom>
              <a:solidFill>
                <a:schemeClr val="bg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09" name="Oval 41"/>
              <p:cNvSpPr>
                <a:spLocks noChangeArrowheads="1"/>
              </p:cNvSpPr>
              <p:nvPr/>
            </p:nvSpPr>
            <p:spPr bwMode="auto">
              <a:xfrm>
                <a:off x="2423" y="3320"/>
                <a:ext cx="64" cy="64"/>
              </a:xfrm>
              <a:prstGeom prst="ellipse">
                <a:avLst/>
              </a:prstGeom>
              <a:solidFill>
                <a:schemeClr val="bg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10" name="Oval 42"/>
              <p:cNvSpPr>
                <a:spLocks noChangeArrowheads="1"/>
              </p:cNvSpPr>
              <p:nvPr/>
            </p:nvSpPr>
            <p:spPr bwMode="auto">
              <a:xfrm>
                <a:off x="2857" y="3320"/>
                <a:ext cx="64" cy="64"/>
              </a:xfrm>
              <a:prstGeom prst="ellipse">
                <a:avLst/>
              </a:prstGeom>
              <a:solidFill>
                <a:schemeClr val="bg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11" name="Oval 43"/>
              <p:cNvSpPr>
                <a:spLocks noChangeArrowheads="1"/>
              </p:cNvSpPr>
              <p:nvPr/>
            </p:nvSpPr>
            <p:spPr bwMode="auto">
              <a:xfrm>
                <a:off x="3292" y="3320"/>
                <a:ext cx="64" cy="64"/>
              </a:xfrm>
              <a:prstGeom prst="ellipse">
                <a:avLst/>
              </a:prstGeom>
              <a:solidFill>
                <a:schemeClr val="bg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12" name="Oval 44"/>
              <p:cNvSpPr>
                <a:spLocks noChangeArrowheads="1"/>
              </p:cNvSpPr>
              <p:nvPr/>
            </p:nvSpPr>
            <p:spPr bwMode="auto">
              <a:xfrm>
                <a:off x="3726" y="3320"/>
                <a:ext cx="64" cy="64"/>
              </a:xfrm>
              <a:prstGeom prst="ellipse">
                <a:avLst/>
              </a:prstGeom>
              <a:solidFill>
                <a:schemeClr val="bg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13" name="Oval 45"/>
              <p:cNvSpPr>
                <a:spLocks noChangeArrowheads="1"/>
              </p:cNvSpPr>
              <p:nvPr/>
            </p:nvSpPr>
            <p:spPr bwMode="auto">
              <a:xfrm>
                <a:off x="4160" y="3320"/>
                <a:ext cx="64" cy="64"/>
              </a:xfrm>
              <a:prstGeom prst="ellipse">
                <a:avLst/>
              </a:prstGeom>
              <a:solidFill>
                <a:schemeClr val="bg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14" name="Oval 46"/>
              <p:cNvSpPr>
                <a:spLocks noChangeArrowheads="1"/>
              </p:cNvSpPr>
              <p:nvPr/>
            </p:nvSpPr>
            <p:spPr bwMode="auto">
              <a:xfrm>
                <a:off x="4595" y="3320"/>
                <a:ext cx="64" cy="64"/>
              </a:xfrm>
              <a:prstGeom prst="ellipse">
                <a:avLst/>
              </a:prstGeom>
              <a:solidFill>
                <a:schemeClr val="bg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15" name="Oval 47"/>
              <p:cNvSpPr>
                <a:spLocks noChangeArrowheads="1"/>
              </p:cNvSpPr>
              <p:nvPr/>
            </p:nvSpPr>
            <p:spPr bwMode="auto">
              <a:xfrm>
                <a:off x="5029" y="3320"/>
                <a:ext cx="64" cy="64"/>
              </a:xfrm>
              <a:prstGeom prst="ellipse">
                <a:avLst/>
              </a:prstGeom>
              <a:solidFill>
                <a:schemeClr val="bg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16" name="Oval 48"/>
              <p:cNvSpPr>
                <a:spLocks noChangeArrowheads="1"/>
              </p:cNvSpPr>
              <p:nvPr/>
            </p:nvSpPr>
            <p:spPr bwMode="auto">
              <a:xfrm>
                <a:off x="5464" y="3320"/>
                <a:ext cx="64" cy="64"/>
              </a:xfrm>
              <a:prstGeom prst="ellipse">
                <a:avLst/>
              </a:prstGeom>
              <a:solidFill>
                <a:schemeClr val="bg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67602" name="Text Box 49"/>
            <p:cNvSpPr txBox="1">
              <a:spLocks noChangeArrowheads="1"/>
            </p:cNvSpPr>
            <p:nvPr/>
          </p:nvSpPr>
          <p:spPr bwMode="auto">
            <a:xfrm>
              <a:off x="4451" y="3352"/>
              <a:ext cx="50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dirty="0" smtClean="0"/>
                <a:t>0.80</a:t>
              </a:r>
              <a:endParaRPr lang="en-US" dirty="0"/>
            </a:p>
          </p:txBody>
        </p:sp>
        <p:sp>
          <p:nvSpPr>
            <p:cNvPr id="67603" name="Text Box 50"/>
            <p:cNvSpPr txBox="1">
              <a:spLocks noChangeArrowheads="1"/>
            </p:cNvSpPr>
            <p:nvPr/>
          </p:nvSpPr>
          <p:spPr bwMode="auto">
            <a:xfrm>
              <a:off x="4885" y="3352"/>
              <a:ext cx="50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dirty="0" smtClean="0"/>
                <a:t>0.90</a:t>
              </a:r>
              <a:endParaRPr lang="en-US" dirty="0"/>
            </a:p>
          </p:txBody>
        </p:sp>
        <p:sp>
          <p:nvSpPr>
            <p:cNvPr id="67604" name="Text Box 51"/>
            <p:cNvSpPr txBox="1">
              <a:spLocks noChangeArrowheads="1"/>
            </p:cNvSpPr>
            <p:nvPr/>
          </p:nvSpPr>
          <p:spPr bwMode="auto">
            <a:xfrm>
              <a:off x="5320" y="3352"/>
              <a:ext cx="45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dirty="0" smtClean="0"/>
                <a:t>1.00</a:t>
              </a:r>
              <a:endParaRPr lang="en-US" dirty="0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501047" y="2445434"/>
            <a:ext cx="4714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Comic Sans MS"/>
                <a:cs typeface="Comic Sans MS"/>
              </a:rPr>
              <a:t>£</a:t>
            </a:r>
            <a:endParaRPr lang="en-US" sz="3600" dirty="0">
              <a:latin typeface="Comic Sans MS"/>
              <a:cs typeface="Comic Sans MS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230641" y="489214"/>
            <a:ext cx="11906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smtClean="0">
                <a:ln>
                  <a:solidFill>
                    <a:schemeClr val="tx1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Comic Sans MS"/>
                <a:cs typeface="Comic Sans MS"/>
              </a:rPr>
              <a:t>£</a:t>
            </a:r>
            <a:endParaRPr lang="en-US" sz="9600" dirty="0">
              <a:ln>
                <a:solidFill>
                  <a:schemeClr val="tx1"/>
                </a:solidFill>
              </a:ln>
              <a:solidFill>
                <a:schemeClr val="accent6">
                  <a:lumMod val="75000"/>
                </a:schemeClr>
              </a:solidFill>
              <a:latin typeface="Comic Sans MS"/>
              <a:cs typeface="Comic Sans MS"/>
            </a:endParaRPr>
          </a:p>
        </p:txBody>
      </p:sp>
      <p:sp>
        <p:nvSpPr>
          <p:cNvPr id="54" name="TextBox 53"/>
          <p:cNvSpPr txBox="1"/>
          <p:nvPr/>
        </p:nvSpPr>
        <p:spPr>
          <a:xfrm rot="20130212">
            <a:off x="-1605" y="338135"/>
            <a:ext cx="2032839" cy="587460"/>
          </a:xfrm>
          <a:prstGeom prst="rect">
            <a:avLst/>
          </a:prstGeom>
          <a:noFill/>
        </p:spPr>
        <p:txBody>
          <a:bodyPr wrap="square" rtlCol="0">
            <a:prstTxWarp prst="textCanUp">
              <a:avLst>
                <a:gd name="adj" fmla="val 69404"/>
              </a:avLst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GB" sz="2800" b="1" spc="50" dirty="0" smtClean="0">
                <a:ln w="11430"/>
                <a:solidFill>
                  <a:srgbClr val="80008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 Maths!</a:t>
            </a:r>
            <a:endParaRPr lang="en-GB" sz="2800" b="1" spc="50" dirty="0">
              <a:ln w="11430"/>
              <a:solidFill>
                <a:srgbClr val="80008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7804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8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3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3" grpId="0"/>
      <p:bldP spid="53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PERCENT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618072"/>
              </p:ext>
            </p:extLst>
          </p:nvPr>
        </p:nvGraphicFramePr>
        <p:xfrm>
          <a:off x="309172" y="1397004"/>
          <a:ext cx="4301450" cy="43185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0145"/>
                <a:gridCol w="430145"/>
                <a:gridCol w="430145"/>
                <a:gridCol w="430145"/>
                <a:gridCol w="430145"/>
                <a:gridCol w="430145"/>
                <a:gridCol w="430145"/>
                <a:gridCol w="430145"/>
                <a:gridCol w="430145"/>
                <a:gridCol w="430145"/>
              </a:tblGrid>
              <a:tr h="43185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185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185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3185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185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3185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3185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185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185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185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 rot="20130212">
            <a:off x="-1605" y="338135"/>
            <a:ext cx="2032839" cy="587460"/>
          </a:xfrm>
          <a:prstGeom prst="rect">
            <a:avLst/>
          </a:prstGeom>
          <a:noFill/>
        </p:spPr>
        <p:txBody>
          <a:bodyPr wrap="square" rtlCol="0">
            <a:prstTxWarp prst="textCanUp">
              <a:avLst>
                <a:gd name="adj" fmla="val 69404"/>
              </a:avLst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GB" sz="2800" b="1" spc="50" dirty="0" smtClean="0">
                <a:ln w="11430"/>
                <a:solidFill>
                  <a:srgbClr val="80008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 Maths!</a:t>
            </a:r>
            <a:endParaRPr lang="en-GB" sz="2800" b="1" spc="50" dirty="0">
              <a:ln w="11430"/>
              <a:solidFill>
                <a:srgbClr val="80008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92972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9108" y="274638"/>
            <a:ext cx="6207692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FRACTIONS, DECIMALS AND PERCENT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1774632"/>
              </p:ext>
            </p:extLst>
          </p:nvPr>
        </p:nvGraphicFramePr>
        <p:xfrm>
          <a:off x="309172" y="1799967"/>
          <a:ext cx="4301450" cy="425247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0145"/>
                <a:gridCol w="430145"/>
                <a:gridCol w="430145"/>
                <a:gridCol w="430145"/>
                <a:gridCol w="430145"/>
                <a:gridCol w="430145"/>
                <a:gridCol w="430145"/>
                <a:gridCol w="430145"/>
                <a:gridCol w="430145"/>
                <a:gridCol w="430145"/>
              </a:tblGrid>
              <a:tr h="43185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558ED5"/>
                    </a:solidFill>
                  </a:tcPr>
                </a:tc>
              </a:tr>
              <a:tr h="43185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558ED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558ED5"/>
                    </a:solidFill>
                  </a:tcPr>
                </a:tc>
              </a:tr>
              <a:tr h="43185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558ED5"/>
                    </a:solidFill>
                  </a:tcPr>
                </a:tc>
              </a:tr>
              <a:tr h="43185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558ED5"/>
                    </a:solidFill>
                  </a:tcPr>
                </a:tc>
              </a:tr>
              <a:tr h="43185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3185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185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185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185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 rot="20130212">
            <a:off x="-1605" y="338135"/>
            <a:ext cx="2032839" cy="587460"/>
          </a:xfrm>
          <a:prstGeom prst="rect">
            <a:avLst/>
          </a:prstGeom>
          <a:noFill/>
        </p:spPr>
        <p:txBody>
          <a:bodyPr wrap="square" rtlCol="0">
            <a:prstTxWarp prst="textCanUp">
              <a:avLst>
                <a:gd name="adj" fmla="val 69404"/>
              </a:avLst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GB" sz="2800" b="1" spc="50" dirty="0" smtClean="0">
                <a:ln w="11430"/>
                <a:solidFill>
                  <a:srgbClr val="80008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 Maths!</a:t>
            </a:r>
            <a:endParaRPr lang="en-GB" sz="2800" b="1" spc="50" dirty="0">
              <a:ln w="11430"/>
              <a:solidFill>
                <a:srgbClr val="80008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40093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598632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Use HUNDREDTHS to compare fractions, decimals and percentages	</a:t>
            </a:r>
            <a:endParaRPr lang="en-US" sz="32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8666792"/>
              </p:ext>
            </p:extLst>
          </p:nvPr>
        </p:nvGraphicFramePr>
        <p:xfrm>
          <a:off x="4021615" y="1475820"/>
          <a:ext cx="4301450" cy="41863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0145"/>
                <a:gridCol w="430145"/>
                <a:gridCol w="430145"/>
                <a:gridCol w="430145"/>
                <a:gridCol w="430145"/>
                <a:gridCol w="430145"/>
                <a:gridCol w="430145"/>
                <a:gridCol w="430145"/>
                <a:gridCol w="430145"/>
                <a:gridCol w="430145"/>
              </a:tblGrid>
              <a:tr h="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43185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43185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43185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43185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43185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43185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43185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43185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70973" y="2088080"/>
            <a:ext cx="3736980" cy="2554545"/>
          </a:xfrm>
          <a:prstGeom prst="rect">
            <a:avLst/>
          </a:prstGeom>
          <a:noFill/>
          <a:ln>
            <a:solidFill>
              <a:srgbClr val="660066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660066"/>
                </a:solidFill>
                <a:latin typeface="Verdana"/>
                <a:cs typeface="Verdana"/>
              </a:rPr>
              <a:t>Create your own </a:t>
            </a:r>
            <a:r>
              <a:rPr lang="en-US" sz="2000" dirty="0" err="1" smtClean="0">
                <a:solidFill>
                  <a:srgbClr val="660066"/>
                </a:solidFill>
                <a:latin typeface="Verdana"/>
                <a:cs typeface="Verdana"/>
              </a:rPr>
              <a:t>Maths</a:t>
            </a:r>
            <a:r>
              <a:rPr lang="en-US" sz="2000" dirty="0" smtClean="0">
                <a:solidFill>
                  <a:srgbClr val="660066"/>
                </a:solidFill>
                <a:latin typeface="Verdana"/>
                <a:cs typeface="Verdana"/>
              </a:rPr>
              <a:t>-art.</a:t>
            </a:r>
          </a:p>
          <a:p>
            <a:endParaRPr lang="en-US" sz="2000" dirty="0">
              <a:solidFill>
                <a:srgbClr val="660066"/>
              </a:solidFill>
              <a:latin typeface="Verdana"/>
              <a:cs typeface="Verdana"/>
            </a:endParaRPr>
          </a:p>
          <a:p>
            <a:r>
              <a:rPr lang="en-US" sz="2000" dirty="0" smtClean="0">
                <a:solidFill>
                  <a:srgbClr val="660066"/>
                </a:solidFill>
                <a:latin typeface="Verdana"/>
                <a:cs typeface="Verdana"/>
              </a:rPr>
              <a:t>Choose at least 5 different </a:t>
            </a:r>
            <a:r>
              <a:rPr lang="en-US" sz="2000" dirty="0" err="1" smtClean="0">
                <a:solidFill>
                  <a:srgbClr val="660066"/>
                </a:solidFill>
                <a:latin typeface="Verdana"/>
                <a:cs typeface="Verdana"/>
              </a:rPr>
              <a:t>colours</a:t>
            </a:r>
            <a:r>
              <a:rPr lang="en-US" sz="2000" dirty="0" smtClean="0">
                <a:solidFill>
                  <a:srgbClr val="660066"/>
                </a:solidFill>
                <a:latin typeface="Verdana"/>
                <a:cs typeface="Verdana"/>
              </a:rPr>
              <a:t> to create a mosaic from the hundred square.</a:t>
            </a:r>
          </a:p>
          <a:p>
            <a:endParaRPr lang="en-US" sz="2000" dirty="0">
              <a:solidFill>
                <a:srgbClr val="660066"/>
              </a:solidFill>
              <a:latin typeface="Verdana"/>
              <a:cs typeface="Verdana"/>
            </a:endParaRPr>
          </a:p>
          <a:p>
            <a:r>
              <a:rPr lang="en-US" sz="2000" dirty="0" smtClean="0">
                <a:solidFill>
                  <a:srgbClr val="660066"/>
                </a:solidFill>
                <a:latin typeface="Verdana"/>
                <a:cs typeface="Verdana"/>
              </a:rPr>
              <a:t>Then complete the table above.</a:t>
            </a:r>
            <a:endParaRPr lang="en-US" sz="2000" dirty="0">
              <a:solidFill>
                <a:srgbClr val="660066"/>
              </a:solidFill>
              <a:latin typeface="Verdana"/>
              <a:cs typeface="Verdana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9680463"/>
              </p:ext>
            </p:extLst>
          </p:nvPr>
        </p:nvGraphicFramePr>
        <p:xfrm>
          <a:off x="2475734" y="234518"/>
          <a:ext cx="6096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COLOUR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NUMBER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FRACTION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DECIMAL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PERCENT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 rot="20130212">
            <a:off x="-151147" y="158175"/>
            <a:ext cx="2144254" cy="954544"/>
          </a:xfrm>
          <a:prstGeom prst="rect">
            <a:avLst/>
          </a:prstGeom>
          <a:noFill/>
        </p:spPr>
        <p:txBody>
          <a:bodyPr wrap="square" rtlCol="0">
            <a:prstTxWarp prst="textCan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GB" sz="2800" b="1" spc="50" dirty="0" smtClean="0">
                <a:ln w="11430"/>
                <a:solidFill>
                  <a:srgbClr val="80008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Practice</a:t>
            </a:r>
          </a:p>
          <a:p>
            <a:pPr algn="ctr"/>
            <a:r>
              <a:rPr lang="en-GB" sz="2800" b="1" spc="50" dirty="0" smtClean="0">
                <a:ln w="11430"/>
                <a:solidFill>
                  <a:srgbClr val="80008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And Apply!</a:t>
            </a:r>
            <a:endParaRPr lang="en-GB" sz="2800" b="1" spc="50" dirty="0">
              <a:ln w="11430"/>
              <a:solidFill>
                <a:srgbClr val="80008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54117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6477904"/>
              </p:ext>
            </p:extLst>
          </p:nvPr>
        </p:nvGraphicFramePr>
        <p:xfrm>
          <a:off x="378195" y="276620"/>
          <a:ext cx="3735660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3566"/>
                <a:gridCol w="373566"/>
                <a:gridCol w="373566"/>
                <a:gridCol w="373566"/>
                <a:gridCol w="373566"/>
                <a:gridCol w="373566"/>
                <a:gridCol w="373566"/>
                <a:gridCol w="373566"/>
                <a:gridCol w="373566"/>
                <a:gridCol w="373566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7322259"/>
              </p:ext>
            </p:extLst>
          </p:nvPr>
        </p:nvGraphicFramePr>
        <p:xfrm>
          <a:off x="378195" y="2460042"/>
          <a:ext cx="1858195" cy="184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1639"/>
                <a:gridCol w="371639"/>
                <a:gridCol w="371639"/>
                <a:gridCol w="371639"/>
                <a:gridCol w="371639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6496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966702"/>
              </p:ext>
            </p:extLst>
          </p:nvPr>
        </p:nvGraphicFramePr>
        <p:xfrm>
          <a:off x="378196" y="4765599"/>
          <a:ext cx="1485460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1365"/>
                <a:gridCol w="371365"/>
                <a:gridCol w="371365"/>
                <a:gridCol w="371365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28001" y="270031"/>
            <a:ext cx="35616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50 SQUARES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526842" y="2453796"/>
            <a:ext cx="35616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25 SQUARES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236390" y="4787664"/>
            <a:ext cx="35616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20 SQUARES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5798046" y="793251"/>
            <a:ext cx="28161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x2</a:t>
            </a:r>
            <a:endParaRPr lang="en-US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4224837" y="3025294"/>
            <a:ext cx="28161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x4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3272304" y="5331551"/>
            <a:ext cx="28161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x5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294690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97424" y="665497"/>
            <a:ext cx="7911408" cy="5111902"/>
            <a:chOff x="597424" y="665497"/>
            <a:chExt cx="7911408" cy="5111902"/>
          </a:xfrm>
        </p:grpSpPr>
        <p:sp>
          <p:nvSpPr>
            <p:cNvPr id="3" name="TextBox 2"/>
            <p:cNvSpPr txBox="1"/>
            <p:nvPr/>
          </p:nvSpPr>
          <p:spPr>
            <a:xfrm>
              <a:off x="6521202" y="850162"/>
              <a:ext cx="154618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 smtClean="0">
                  <a:latin typeface="Arial Rounded MT Bold" panose="020F0704030504030204" pitchFamily="34" charset="0"/>
                </a:rPr>
                <a:t>Effort</a:t>
              </a:r>
              <a:endParaRPr lang="en-GB" sz="2400" dirty="0">
                <a:latin typeface="Arial Rounded MT Bold" panose="020F0704030504030204" pitchFamily="34" charset="0"/>
              </a:endParaRPr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597424" y="665497"/>
              <a:ext cx="7911408" cy="5111902"/>
              <a:chOff x="990472" y="0"/>
              <a:chExt cx="7911408" cy="5111902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990472" y="889081"/>
                <a:ext cx="3562656" cy="1292662"/>
              </a:xfrm>
              <a:prstGeom prst="rect">
                <a:avLst/>
              </a:prstGeom>
              <a:solidFill>
                <a:srgbClr val="FF0000">
                  <a:alpha val="27059"/>
                </a:srgbClr>
              </a:solidFill>
              <a:ln w="76200">
                <a:solidFill>
                  <a:srgbClr val="FF0000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sz="2600" dirty="0" smtClean="0"/>
                  <a:t>Struggling to  understand this work.</a:t>
                </a:r>
              </a:p>
              <a:p>
                <a:endParaRPr lang="en-GB" sz="2600" dirty="0"/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990472" y="2348880"/>
                <a:ext cx="3562656" cy="1292662"/>
              </a:xfrm>
              <a:prstGeom prst="rect">
                <a:avLst/>
              </a:prstGeom>
              <a:solidFill>
                <a:srgbClr val="FFC000">
                  <a:alpha val="25098"/>
                </a:srgbClr>
              </a:solidFill>
              <a:ln w="76200">
                <a:solidFill>
                  <a:srgbClr val="FFC00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sz="2600" dirty="0" smtClean="0"/>
                  <a:t>Good understanding for most of the work.</a:t>
                </a:r>
              </a:p>
              <a:p>
                <a:endParaRPr lang="en-GB" sz="2600" dirty="0"/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990472" y="3771634"/>
                <a:ext cx="3562656" cy="1292662"/>
              </a:xfrm>
              <a:prstGeom prst="rect">
                <a:avLst/>
              </a:prstGeom>
              <a:solidFill>
                <a:srgbClr val="00B050">
                  <a:alpha val="25098"/>
                </a:srgbClr>
              </a:solidFill>
              <a:ln w="76200">
                <a:solidFill>
                  <a:srgbClr val="00B050"/>
                </a:solidFill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sz="2600" dirty="0" smtClean="0"/>
                  <a:t>Excellent   understanding; can explain to someone else.</a:t>
                </a:r>
                <a:endParaRPr lang="en-GB" sz="2600" dirty="0"/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4962922" y="872690"/>
                <a:ext cx="3530518" cy="1292662"/>
              </a:xfrm>
              <a:prstGeom prst="rect">
                <a:avLst/>
              </a:prstGeom>
              <a:ln w="76200">
                <a:solidFill>
                  <a:srgbClr val="80008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sz="2600" dirty="0" smtClean="0"/>
                  <a:t>Unsatisfactory effort: not trying hard and distracted from learning.</a:t>
                </a:r>
                <a:endParaRPr lang="en-GB" sz="2600" dirty="0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4954860" y="2368002"/>
                <a:ext cx="3538580" cy="1292662"/>
              </a:xfrm>
              <a:prstGeom prst="rect">
                <a:avLst/>
              </a:prstGeom>
              <a:ln w="76200">
                <a:solidFill>
                  <a:srgbClr val="80008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sz="2600" dirty="0" smtClean="0"/>
                  <a:t>Good effort; mostly concentrating but    could have tried harder.</a:t>
                </a:r>
                <a:endParaRPr lang="en-GB" sz="2600" dirty="0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4953172" y="3819240"/>
                <a:ext cx="3540268" cy="1292662"/>
              </a:xfrm>
              <a:prstGeom prst="rect">
                <a:avLst/>
              </a:prstGeom>
              <a:ln w="76200">
                <a:solidFill>
                  <a:srgbClr val="80008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sz="2600" dirty="0" smtClean="0"/>
                  <a:t>Excellent effort: concentrated, focussed and tried hard.</a:t>
                </a:r>
                <a:endParaRPr lang="en-GB" sz="2600" dirty="0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3242792" y="33973"/>
                <a:ext cx="352839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b="1" dirty="0" smtClean="0">
                    <a:solidFill>
                      <a:srgbClr val="FF0000"/>
                    </a:solidFill>
                    <a:latin typeface="Arial Rounded MT Bold" panose="020F0704030504030204" pitchFamily="34" charset="0"/>
                  </a:rPr>
                  <a:t>R</a:t>
                </a:r>
                <a:r>
                  <a:rPr lang="en-GB" sz="4800" b="1" dirty="0" smtClean="0">
                    <a:solidFill>
                      <a:srgbClr val="FFC000"/>
                    </a:solidFill>
                    <a:latin typeface="Arial Rounded MT Bold" panose="020F0704030504030204" pitchFamily="34" charset="0"/>
                  </a:rPr>
                  <a:t>A</a:t>
                </a:r>
                <a:r>
                  <a:rPr lang="en-GB" sz="4800" b="1" dirty="0" smtClean="0">
                    <a:solidFill>
                      <a:srgbClr val="00B050"/>
                    </a:solidFill>
                    <a:latin typeface="Arial Rounded MT Bold" panose="020F0704030504030204" pitchFamily="34" charset="0"/>
                  </a:rPr>
                  <a:t>G</a:t>
                </a:r>
                <a:endParaRPr lang="en-GB" sz="4800" b="1" dirty="0">
                  <a:solidFill>
                    <a:srgbClr val="00B050"/>
                  </a:solidFill>
                  <a:latin typeface="Arial Rounded MT Bold" panose="020F0704030504030204" pitchFamily="34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4932040" y="0"/>
                <a:ext cx="188919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b="1" dirty="0" smtClean="0">
                    <a:solidFill>
                      <a:srgbClr val="660066"/>
                    </a:solidFill>
                    <a:latin typeface="Arial Rounded MT Bold" panose="020F0704030504030204" pitchFamily="34" charset="0"/>
                  </a:rPr>
                  <a:t>1 2 3</a:t>
                </a:r>
                <a:endParaRPr lang="en-GB" sz="4800" b="1" dirty="0">
                  <a:solidFill>
                    <a:srgbClr val="660066"/>
                  </a:solidFill>
                  <a:latin typeface="Arial Rounded MT Bold" panose="020F0704030504030204" pitchFamily="34" charset="0"/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990472" y="218640"/>
                <a:ext cx="259228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>
                    <a:latin typeface="Arial Rounded MT Bold" panose="020F0704030504030204" pitchFamily="34" charset="0"/>
                  </a:rPr>
                  <a:t>Understanding</a:t>
                </a:r>
                <a:endParaRPr lang="en-GB" sz="2400" dirty="0">
                  <a:latin typeface="Arial Rounded MT Bold" panose="020F0704030504030204" pitchFamily="34" charset="0"/>
                </a:endParaRPr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8201329" y="1168745"/>
                <a:ext cx="700551" cy="700551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/>
                  <a:t>3</a:t>
                </a:r>
                <a:endParaRPr lang="en-GB" dirty="0"/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8201329" y="2644935"/>
                <a:ext cx="700551" cy="700551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/>
                  <a:t>3</a:t>
                </a:r>
                <a:endParaRPr lang="en-GB" dirty="0"/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8201328" y="4115295"/>
                <a:ext cx="700551" cy="700551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/>
                  <a:t>3</a:t>
                </a:r>
                <a:endParaRPr lang="en-GB" dirty="0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8363643" y="1226632"/>
                <a:ext cx="47133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 smtClean="0"/>
                  <a:t>3</a:t>
                </a:r>
                <a:endParaRPr lang="en-GB" sz="3200" dirty="0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8363643" y="2721945"/>
                <a:ext cx="47133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 smtClean="0"/>
                  <a:t>2</a:t>
                </a:r>
                <a:endParaRPr lang="en-GB" sz="3200" dirty="0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8340373" y="4173182"/>
                <a:ext cx="47133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 smtClean="0"/>
                  <a:t>1</a:t>
                </a:r>
                <a:endParaRPr lang="en-GB" sz="3200" dirty="0"/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4155144" y="1121624"/>
                <a:ext cx="700551" cy="700551"/>
              </a:xfrm>
              <a:prstGeom prst="ellipse">
                <a:avLst/>
              </a:prstGeom>
              <a:solidFill>
                <a:srgbClr val="FFFFFF"/>
              </a:solidFill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4269751" y="1179512"/>
                <a:ext cx="471337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dirty="0" smtClean="0">
                    <a:solidFill>
                      <a:srgbClr val="FF0000"/>
                    </a:solidFill>
                    <a:latin typeface="Arial Rounded MT Bold" panose="020F0704030504030204" pitchFamily="34" charset="0"/>
                  </a:rPr>
                  <a:t>R</a:t>
                </a:r>
                <a:endParaRPr lang="en-GB" sz="3200" dirty="0">
                  <a:solidFill>
                    <a:srgbClr val="FF0000"/>
                  </a:solidFill>
                  <a:latin typeface="Arial Rounded MT Bold" panose="020F0704030504030204" pitchFamily="34" charset="0"/>
                </a:endParaRPr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4155144" y="2651630"/>
                <a:ext cx="700551" cy="700551"/>
              </a:xfrm>
              <a:prstGeom prst="ellipse">
                <a:avLst/>
              </a:prstGeom>
              <a:solidFill>
                <a:srgbClr val="FFFFFF"/>
              </a:solidFill>
              <a:ln w="5715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4269751" y="2709518"/>
                <a:ext cx="47133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dirty="0" smtClean="0">
                    <a:solidFill>
                      <a:srgbClr val="FFC000"/>
                    </a:solidFill>
                    <a:latin typeface="Arial Rounded MT Bold" panose="020F0704030504030204" pitchFamily="34" charset="0"/>
                  </a:rPr>
                  <a:t>A</a:t>
                </a:r>
                <a:endParaRPr lang="en-GB" sz="3200" dirty="0">
                  <a:solidFill>
                    <a:srgbClr val="FFC000"/>
                  </a:solidFill>
                  <a:latin typeface="Arial Rounded MT Bold" panose="020F0704030504030204" pitchFamily="34" charset="0"/>
                </a:endParaRPr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4229127" y="4080136"/>
                <a:ext cx="700551" cy="700551"/>
              </a:xfrm>
              <a:prstGeom prst="ellipse">
                <a:avLst/>
              </a:prstGeom>
              <a:solidFill>
                <a:srgbClr val="FFFFFF"/>
              </a:solidFill>
              <a:ln w="5715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4343734" y="4138024"/>
                <a:ext cx="47133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dirty="0" smtClean="0">
                    <a:solidFill>
                      <a:srgbClr val="00B050"/>
                    </a:solidFill>
                    <a:latin typeface="Arial Rounded MT Bold" panose="020F0704030504030204" pitchFamily="34" charset="0"/>
                  </a:rPr>
                  <a:t>G</a:t>
                </a:r>
                <a:endParaRPr lang="en-GB" sz="3200" dirty="0">
                  <a:solidFill>
                    <a:srgbClr val="00B050"/>
                  </a:solidFill>
                  <a:latin typeface="Arial Rounded MT Bold" panose="020F0704030504030204" pitchFamily="34" charset="0"/>
                </a:endParaRPr>
              </a:p>
            </p:txBody>
          </p:sp>
        </p:grpSp>
      </p:grpSp>
      <p:sp>
        <p:nvSpPr>
          <p:cNvPr id="26" name="TextBox 25"/>
          <p:cNvSpPr txBox="1"/>
          <p:nvPr/>
        </p:nvSpPr>
        <p:spPr>
          <a:xfrm rot="20130212">
            <a:off x="-64930" y="176405"/>
            <a:ext cx="1808510" cy="602861"/>
          </a:xfrm>
          <a:prstGeom prst="rect">
            <a:avLst/>
          </a:prstGeom>
          <a:noFill/>
        </p:spPr>
        <p:txBody>
          <a:bodyPr wrap="square" rtlCol="0">
            <a:prstTxWarp prst="textCanUp">
              <a:avLst>
                <a:gd name="adj" fmla="val 68674"/>
              </a:avLst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GB" sz="2800" b="1" spc="50" dirty="0" smtClean="0">
                <a:ln w="11430"/>
                <a:solidFill>
                  <a:srgbClr val="80008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Review!</a:t>
            </a:r>
            <a:endParaRPr lang="en-GB" sz="2800" b="1" spc="50" dirty="0">
              <a:ln w="11430"/>
              <a:solidFill>
                <a:srgbClr val="80008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771800" y="34454"/>
            <a:ext cx="5040560" cy="5847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90"/>
                </a:solidFill>
                <a:latin typeface="Arial Rounded MT Bold"/>
                <a:cs typeface="Arial Rounded MT Bold"/>
              </a:rPr>
              <a:t>WINK: What I Now Know</a:t>
            </a:r>
            <a:endParaRPr lang="en-US" sz="3200" dirty="0">
              <a:solidFill>
                <a:srgbClr val="000090"/>
              </a:solidFill>
              <a:latin typeface="Arial Rounded MT Bold"/>
              <a:cs typeface="Arial Rounded MT Bold"/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4368" y="116632"/>
            <a:ext cx="1115814" cy="1115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517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4441095"/>
              </p:ext>
            </p:extLst>
          </p:nvPr>
        </p:nvGraphicFramePr>
        <p:xfrm>
          <a:off x="457164" y="477512"/>
          <a:ext cx="7892108" cy="44373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Document" r:id="rId3" imgW="6324600" imgH="3556000" progId="Word.Document.12">
                  <p:embed/>
                </p:oleObj>
              </mc:Choice>
              <mc:Fallback>
                <p:oleObj name="Document" r:id="rId3" imgW="6324600" imgH="35560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7164" y="477512"/>
                        <a:ext cx="7892108" cy="44373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68924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sson Template">
  <a:themeElements>
    <a:clrScheme name="Habitat">
      <a:dk1>
        <a:sysClr val="windowText" lastClr="000000"/>
      </a:dk1>
      <a:lt1>
        <a:sysClr val="window" lastClr="FFFFFF"/>
      </a:lt1>
      <a:dk2>
        <a:srgbClr val="194431"/>
      </a:dk2>
      <a:lt2>
        <a:srgbClr val="F0E6C3"/>
      </a:lt2>
      <a:accent1>
        <a:srgbClr val="F8C000"/>
      </a:accent1>
      <a:accent2>
        <a:srgbClr val="F88600"/>
      </a:accent2>
      <a:accent3>
        <a:srgbClr val="F83500"/>
      </a:accent3>
      <a:accent4>
        <a:srgbClr val="8B723D"/>
      </a:accent4>
      <a:accent5>
        <a:srgbClr val="818B3D"/>
      </a:accent5>
      <a:accent6>
        <a:srgbClr val="586215"/>
      </a:accent6>
      <a:hlink>
        <a:srgbClr val="FF621D"/>
      </a:hlink>
      <a:folHlink>
        <a:srgbClr val="F3D26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Lesson Template.potx</Template>
  <TotalTime>716</TotalTime>
  <Words>255</Words>
  <Application>Microsoft Office PowerPoint</Application>
  <PresentationFormat>On-screen Show (4:3)</PresentationFormat>
  <Paragraphs>115</Paragraphs>
  <Slides>11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Lesson Template</vt:lpstr>
      <vt:lpstr>Document</vt:lpstr>
      <vt:lpstr>L.O. To be able to represent equivalent fractions, decimals and percentages</vt:lpstr>
      <vt:lpstr>FRACTIONS</vt:lpstr>
      <vt:lpstr>DECIMALS</vt:lpstr>
      <vt:lpstr>Zooming In Still More</vt:lpstr>
      <vt:lpstr>DECIMALS</vt:lpstr>
      <vt:lpstr>PERCENT</vt:lpstr>
      <vt:lpstr>FRACTIONS, DECIMALS AND PERCENT</vt:lpstr>
      <vt:lpstr>Use HUNDREDTHS to compare fractions, decimals and percentages </vt:lpstr>
      <vt:lpstr>PowerPoint Presentation</vt:lpstr>
      <vt:lpstr>PowerPoint Presentation</vt:lpstr>
      <vt:lpstr>PowerPoint Presentation</vt:lpstr>
    </vt:vector>
  </TitlesOfParts>
  <Company>JWS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L.O. To be able to represent equivalent fractions, decimals and percentages</dc:title>
  <dc:creator>Nikki Cooper</dc:creator>
  <cp:lastModifiedBy>nikki cooper</cp:lastModifiedBy>
  <cp:revision>12</cp:revision>
  <cp:lastPrinted>2013-09-24T20:14:35Z</cp:lastPrinted>
  <dcterms:created xsi:type="dcterms:W3CDTF">2013-09-19T18:38:10Z</dcterms:created>
  <dcterms:modified xsi:type="dcterms:W3CDTF">2014-10-22T14:21:46Z</dcterms:modified>
</cp:coreProperties>
</file>