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2" r:id="rId4"/>
    <p:sldId id="283" r:id="rId5"/>
    <p:sldId id="284" r:id="rId6"/>
    <p:sldId id="285" r:id="rId7"/>
    <p:sldId id="256" r:id="rId8"/>
    <p:sldId id="279" r:id="rId9"/>
    <p:sldId id="269" r:id="rId10"/>
    <p:sldId id="278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CC"/>
    <a:srgbClr val="FFF6D0"/>
    <a:srgbClr val="CC66FF"/>
    <a:srgbClr val="8000FF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88" y="-6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28/01/16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55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28/01/16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34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28/01/16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118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28/01/16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38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28/01/16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97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28/01/16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845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28/01/16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36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28/01/16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493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28/01/16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987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28/01/16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14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7775-56AD-433E-8C91-2BDD404713BD}" type="datetimeFigureOut">
              <a:rPr lang="en-GB" smtClean="0"/>
              <a:t>28/01/16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30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87775-56AD-433E-8C91-2BDD404713BD}" type="datetimeFigureOut">
              <a:rPr lang="en-GB" smtClean="0"/>
              <a:t>28/01/16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D2035-B1CE-4325-8876-19704672CD6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2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20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 Rounded MT Bold"/>
          <a:ea typeface="+mj-ea"/>
          <a:cs typeface="Arial Rounded MT Bold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halkboard"/>
          <a:ea typeface="+mn-ea"/>
          <a:cs typeface="Chalkboard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halkboard"/>
          <a:ea typeface="+mn-ea"/>
          <a:cs typeface="Chalkboard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halkboard"/>
          <a:ea typeface="+mn-ea"/>
          <a:cs typeface="Chalkboard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halkboard"/>
          <a:ea typeface="+mn-ea"/>
          <a:cs typeface="Chalkboard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halkboard"/>
          <a:ea typeface="+mn-ea"/>
          <a:cs typeface="Chalkboard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0250" y="4680011"/>
            <a:ext cx="77046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venir Book"/>
                <a:cs typeface="Avenir Book"/>
              </a:rPr>
              <a:t>Week 5  Session 1</a:t>
            </a:r>
          </a:p>
          <a:p>
            <a:pPr algn="ctr"/>
            <a:endParaRPr lang="en-US" sz="3200" b="1" dirty="0">
              <a:latin typeface="Avenir Book"/>
              <a:cs typeface="Avenir Book"/>
            </a:endParaRPr>
          </a:p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Get your Skill Books ready…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3" name="Picture 2" descr="NN Stick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4667" y="484994"/>
            <a:ext cx="3894667" cy="389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9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N Stick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4667" y="484994"/>
            <a:ext cx="3894667" cy="38946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0250" y="4680011"/>
            <a:ext cx="770466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venir Book"/>
                <a:cs typeface="Avenir Book"/>
              </a:rPr>
              <a:t>Click the logo to begin</a:t>
            </a:r>
          </a:p>
        </p:txBody>
      </p:sp>
      <p:pic>
        <p:nvPicPr>
          <p:cNvPr id="6" name="Picture 5" descr="NN Sticker WHI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418" y="1425420"/>
            <a:ext cx="1420001" cy="1420001"/>
          </a:xfrm>
          <a:prstGeom prst="rect">
            <a:avLst/>
          </a:prstGeom>
        </p:spPr>
      </p:pic>
      <p:pic>
        <p:nvPicPr>
          <p:cNvPr id="7" name="Picture 6" descr="NN Sticker YELLOW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9334" y="1425420"/>
            <a:ext cx="1420001" cy="1420001"/>
          </a:xfrm>
          <a:prstGeom prst="rect">
            <a:avLst/>
          </a:prstGeom>
        </p:spPr>
      </p:pic>
      <p:pic>
        <p:nvPicPr>
          <p:cNvPr id="8" name="Picture 7" descr="NN Sticker ORANGE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250" y="1425420"/>
            <a:ext cx="1420001" cy="1420001"/>
          </a:xfrm>
          <a:prstGeom prst="rect">
            <a:avLst/>
          </a:prstGeom>
        </p:spPr>
      </p:pic>
      <p:pic>
        <p:nvPicPr>
          <p:cNvPr id="9" name="Picture 8" descr="NN Sticker GREEN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166" y="1425420"/>
            <a:ext cx="1420001" cy="1420001"/>
          </a:xfrm>
          <a:prstGeom prst="rect">
            <a:avLst/>
          </a:prstGeom>
        </p:spPr>
      </p:pic>
      <p:pic>
        <p:nvPicPr>
          <p:cNvPr id="10" name="Picture 9" descr="NN Sticker BLUE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0081" y="1425420"/>
            <a:ext cx="1420001" cy="1420001"/>
          </a:xfrm>
          <a:prstGeom prst="rect">
            <a:avLst/>
          </a:prstGeom>
        </p:spPr>
      </p:pic>
      <p:pic>
        <p:nvPicPr>
          <p:cNvPr id="11" name="Picture 10" descr="NN Sticker PURPLE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418" y="3217332"/>
            <a:ext cx="1420001" cy="1420001"/>
          </a:xfrm>
          <a:prstGeom prst="rect">
            <a:avLst/>
          </a:prstGeom>
        </p:spPr>
      </p:pic>
      <p:pic>
        <p:nvPicPr>
          <p:cNvPr id="12" name="Picture 11" descr="NN Sticker RED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9333" y="3217331"/>
            <a:ext cx="1420001" cy="1420001"/>
          </a:xfrm>
          <a:prstGeom prst="rect">
            <a:avLst/>
          </a:prstGeom>
        </p:spPr>
      </p:pic>
      <p:pic>
        <p:nvPicPr>
          <p:cNvPr id="13" name="Picture 12" descr="NN Sticker BROWN.jp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250" y="3217331"/>
            <a:ext cx="1420001" cy="1420001"/>
          </a:xfrm>
          <a:prstGeom prst="rect">
            <a:avLst/>
          </a:prstGeom>
        </p:spPr>
      </p:pic>
      <p:pic>
        <p:nvPicPr>
          <p:cNvPr id="14" name="Picture 13" descr="NN Sticker BLACK.jp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166" y="3217331"/>
            <a:ext cx="1420001" cy="1420001"/>
          </a:xfrm>
          <a:prstGeom prst="rect">
            <a:avLst/>
          </a:prstGeom>
        </p:spPr>
      </p:pic>
      <p:pic>
        <p:nvPicPr>
          <p:cNvPr id="15" name="Picture 14" descr="NN Sticker GOLD Grand Master.jp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0081" y="3217331"/>
            <a:ext cx="1420001" cy="142000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00567" y="2377076"/>
            <a:ext cx="857885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latin typeface="Avenir Book"/>
                <a:cs typeface="Avenir Book"/>
              </a:rPr>
              <a:t>Your time is up!</a:t>
            </a:r>
          </a:p>
          <a:p>
            <a:pPr algn="ctr"/>
            <a:endParaRPr lang="en-US" sz="3200" b="1" dirty="0">
              <a:latin typeface="Avenir Book"/>
              <a:cs typeface="Avenir Book"/>
            </a:endParaRPr>
          </a:p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Get ready to mark your answers</a:t>
            </a:r>
          </a:p>
        </p:txBody>
      </p:sp>
    </p:spTree>
    <p:extLst>
      <p:ext uri="{BB962C8B-B14F-4D97-AF65-F5344CB8AC3E}">
        <p14:creationId xmlns:p14="http://schemas.microsoft.com/office/powerpoint/2010/main" val="2179885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"/>
                            </p:stCondLst>
                            <p:childTnLst>
                              <p:par>
                                <p:cTn id="56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7" dur="3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600"/>
                            </p:stCondLst>
                            <p:childTnLst>
                              <p:par>
                                <p:cTn id="60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1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600"/>
                            </p:stCondLst>
                            <p:childTnLst>
                              <p:par>
                                <p:cTn id="64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5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600"/>
                            </p:stCondLst>
                            <p:childTnLst>
                              <p:par>
                                <p:cTn id="68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9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20600"/>
                            </p:stCondLst>
                            <p:childTnLst>
                              <p:par>
                                <p:cTn id="72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3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600"/>
                            </p:stCondLst>
                            <p:childTnLst>
                              <p:par>
                                <p:cTn id="76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7" dur="3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80600"/>
                            </p:stCondLst>
                            <p:childTnLst>
                              <p:par>
                                <p:cTn id="80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1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10600"/>
                            </p:stCondLst>
                            <p:childTnLst>
                              <p:par>
                                <p:cTn id="84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5" dur="3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40600"/>
                            </p:stCondLst>
                            <p:childTnLst>
                              <p:par>
                                <p:cTn id="88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9" dur="3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70600"/>
                            </p:stCondLst>
                            <p:childTnLst>
                              <p:par>
                                <p:cTn id="92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3" dur="3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600"/>
                            </p:stCondLst>
                            <p:childTnLst>
                              <p:par>
                                <p:cTn id="9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900" decel="100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1600"/>
                            </p:stCondLst>
                            <p:childTnLst>
                              <p:par>
                                <p:cTn id="10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900" decel="100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N Stick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17" y="167494"/>
            <a:ext cx="1557589" cy="15575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73250" y="167494"/>
            <a:ext cx="71364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venir Book"/>
                <a:cs typeface="Avenir Book"/>
              </a:rPr>
              <a:t>Week 5  Session 1</a:t>
            </a:r>
          </a:p>
          <a:p>
            <a:endParaRPr lang="en-US" sz="3200" b="1" dirty="0">
              <a:latin typeface="Avenir Book"/>
              <a:cs typeface="Avenir Book"/>
            </a:endParaRPr>
          </a:p>
          <a:p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Mental Strategies Answers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166488"/>
              </p:ext>
            </p:extLst>
          </p:nvPr>
        </p:nvGraphicFramePr>
        <p:xfrm>
          <a:off x="444499" y="2019564"/>
          <a:ext cx="8202083" cy="4383357"/>
        </p:xfrm>
        <a:graphic>
          <a:graphicData uri="http://schemas.openxmlformats.org/drawingml/2006/table">
            <a:tbl>
              <a:tblPr/>
              <a:tblGrid>
                <a:gridCol w="1134331"/>
                <a:gridCol w="4659481"/>
                <a:gridCol w="2408271"/>
              </a:tblGrid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Q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Question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Answer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☐ + 9 = 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What is double 6?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Halve 24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143 + 60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203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94 + 97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191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41 + 10 = 41 + 9 + ☐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 + 700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701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31 + 47 = 30 + 40 + ☐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What is double 56?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112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What is half of 4?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292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N Stick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17" y="167494"/>
            <a:ext cx="1557589" cy="15575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73250" y="167494"/>
            <a:ext cx="71364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venir Book"/>
                <a:cs typeface="Avenir Book"/>
              </a:rPr>
              <a:t>Week 5  Session 1</a:t>
            </a:r>
          </a:p>
          <a:p>
            <a:endParaRPr lang="en-US" sz="3200" b="1" dirty="0">
              <a:latin typeface="Avenir Book"/>
              <a:cs typeface="Avenir Book"/>
            </a:endParaRPr>
          </a:p>
          <a:p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Timestables Answers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799841"/>
              </p:ext>
            </p:extLst>
          </p:nvPr>
        </p:nvGraphicFramePr>
        <p:xfrm>
          <a:off x="444499" y="2019564"/>
          <a:ext cx="8202083" cy="4383357"/>
        </p:xfrm>
        <a:graphic>
          <a:graphicData uri="http://schemas.openxmlformats.org/drawingml/2006/table">
            <a:tbl>
              <a:tblPr/>
              <a:tblGrid>
                <a:gridCol w="1134331"/>
                <a:gridCol w="4659481"/>
                <a:gridCol w="2408271"/>
              </a:tblGrid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Q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Question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Answer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7 × 10 = ☐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70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21 ÷ 3 = ☐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3 × ☐ = 18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5 ÷ ☐ = 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 × 2 = ☐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30 ÷ 3 = ☐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☐ × 2 = 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☐ ÷ 3 = 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18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3 × 6 = ☐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18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63 ÷ 7 = ☐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25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N Stick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17" y="167494"/>
            <a:ext cx="1557589" cy="15575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73250" y="167494"/>
            <a:ext cx="71364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venir Book"/>
                <a:cs typeface="Avenir Book"/>
              </a:rPr>
              <a:t>Week 5  Session 1</a:t>
            </a:r>
          </a:p>
          <a:p>
            <a:endParaRPr lang="en-US" sz="3200" b="1" dirty="0">
              <a:latin typeface="Avenir Book"/>
              <a:cs typeface="Avenir Book"/>
            </a:endParaRPr>
          </a:p>
          <a:p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Key Skills Answers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908414"/>
              </p:ext>
            </p:extLst>
          </p:nvPr>
        </p:nvGraphicFramePr>
        <p:xfrm>
          <a:off x="444499" y="2019564"/>
          <a:ext cx="8202083" cy="4546209"/>
        </p:xfrm>
        <a:graphic>
          <a:graphicData uri="http://schemas.openxmlformats.org/drawingml/2006/table">
            <a:tbl>
              <a:tblPr/>
              <a:tblGrid>
                <a:gridCol w="1134331"/>
                <a:gridCol w="4659481"/>
                <a:gridCol w="2408271"/>
              </a:tblGrid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Q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Question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Answer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What is 25% of £190?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£47.50</a:t>
                      </a:r>
                      <a:endParaRPr lang="en-US" sz="1800" b="1" i="0" u="none" strike="noStrike" dirty="0">
                        <a:solidFill>
                          <a:srgbClr val="000090"/>
                        </a:solidFill>
                        <a:effectLst/>
                        <a:latin typeface="Avenir Book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6146 ÷ 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878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4 + 5 × 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462.2 ÷ 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92.44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1000 × 0.64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640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69.12 − 9.2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59.92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Write 35/49 in its simplest form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5/7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10 − 10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See number line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venir Book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13</a:t>
                      </a:r>
                      <a:endParaRPr lang="en-US" sz="1800" b="1" i="0" u="none" strike="noStrike" dirty="0">
                        <a:solidFill>
                          <a:srgbClr val="000090"/>
                        </a:solidFill>
                        <a:effectLst/>
                        <a:latin typeface="Avenir Book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What is the lowest common multiple of 6 and 8?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90"/>
                          </a:solidFill>
                          <a:effectLst/>
                          <a:latin typeface="Avenir Book"/>
                        </a:rPr>
                        <a:t>24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368" y="287559"/>
            <a:ext cx="2308213" cy="135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532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3250" y="167494"/>
            <a:ext cx="25990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venir Book"/>
                <a:cs typeface="Avenir Book"/>
              </a:rPr>
              <a:t>Week 5  Session 1</a:t>
            </a:r>
          </a:p>
        </p:txBody>
      </p:sp>
      <p:pic>
        <p:nvPicPr>
          <p:cNvPr id="3" name="Picture 2" descr="NN Sticke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17" y="167494"/>
            <a:ext cx="1557589" cy="15575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3716" y="1839673"/>
            <a:ext cx="39337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Calculate your Ninja Score to see which Ninja Belt you’ve earned today!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107" y="0"/>
            <a:ext cx="4864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50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188640"/>
            <a:ext cx="7772400" cy="1470025"/>
          </a:xfrm>
        </p:spPr>
        <p:txBody>
          <a:bodyPr>
            <a:normAutofit fontScale="90000"/>
          </a:bodyPr>
          <a:lstStyle/>
          <a:p>
            <a:pPr algn="r"/>
            <a:r>
              <a:rPr lang="en-GB" dirty="0" smtClean="0"/>
              <a:t>L.Q. How do I know which order to complete a calculation in?</a:t>
            </a:r>
            <a:endParaRPr lang="en-GB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07504" y="2060848"/>
            <a:ext cx="8759723" cy="1793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Rounded MT Bold"/>
                <a:ea typeface="+mj-ea"/>
                <a:cs typeface="Arial Rounded MT Bold"/>
              </a:defRPr>
            </a:lvl1pPr>
          </a:lstStyle>
          <a:p>
            <a:r>
              <a:rPr lang="en-US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charset="0"/>
              </a:rPr>
              <a:t>What is:</a:t>
            </a:r>
            <a:br>
              <a:rPr lang="en-US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charset="0"/>
              </a:rPr>
            </a:br>
            <a:r>
              <a:rPr lang="en-US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charset="0"/>
              </a:rPr>
              <a:t>5 + 5 + 5 – 5 + 5 + 5 x 0?</a:t>
            </a:r>
            <a:endParaRPr lang="en-US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20130212">
            <a:off x="-81104" y="235243"/>
            <a:ext cx="1982109" cy="562539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7662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L.Q.?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7812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20130212">
            <a:off x="-81104" y="235243"/>
            <a:ext cx="1982109" cy="562539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7662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Maths!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99592" y="1412776"/>
            <a:ext cx="3321050" cy="3564255"/>
            <a:chOff x="0" y="0"/>
            <a:chExt cx="3321050" cy="3564255"/>
          </a:xfrm>
        </p:grpSpPr>
        <p:sp>
          <p:nvSpPr>
            <p:cNvPr id="6" name="Rectangle 5"/>
            <p:cNvSpPr/>
            <p:nvPr/>
          </p:nvSpPr>
          <p:spPr>
            <a:xfrm>
              <a:off x="0" y="1790700"/>
              <a:ext cx="3321050" cy="87185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480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FFFFFF"/>
                  </a:solidFill>
                  <a:effectLst/>
                  <a:ea typeface="ＭＳ 明朝"/>
                  <a:cs typeface="Times New Roman"/>
                </a:rPr>
                <a:t>D        </a:t>
              </a:r>
              <a:r>
                <a:rPr lang="en-GB" sz="120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or</a:t>
              </a:r>
              <a:r>
                <a:rPr lang="en-GB" sz="120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FFFFFF"/>
                  </a:solidFill>
                  <a:effectLst/>
                  <a:ea typeface="ＭＳ 明朝"/>
                  <a:cs typeface="Times New Roman"/>
                </a:rPr>
                <a:t> </a:t>
              </a:r>
              <a:r>
                <a:rPr lang="en-GB" sz="480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FFFFFF"/>
                  </a:solidFill>
                  <a:effectLst/>
                  <a:ea typeface="ＭＳ 明朝"/>
                  <a:cs typeface="Times New Roman"/>
                </a:rPr>
                <a:t>M</a:t>
              </a:r>
              <a:endParaRPr lang="en-GB" sz="1200">
                <a:effectLst/>
                <a:ea typeface="ＭＳ 明朝"/>
                <a:cs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en-GB" sz="1200">
                  <a:effectLst/>
                  <a:ea typeface="ＭＳ 明朝"/>
                  <a:cs typeface="Times New Roman"/>
                </a:rPr>
                <a:t> 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662555"/>
              <a:ext cx="3321050" cy="9017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480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FFFFFF"/>
                  </a:solidFill>
                  <a:effectLst/>
                  <a:ea typeface="ＭＳ 明朝"/>
                  <a:cs typeface="Times New Roman"/>
                </a:rPr>
                <a:t>A        </a:t>
              </a:r>
              <a:r>
                <a:rPr lang="en-GB" sz="120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FFFFFF"/>
                  </a:solidFill>
                  <a:effectLst/>
                  <a:ea typeface="ＭＳ 明朝"/>
                  <a:cs typeface="Times New Roman"/>
                </a:rPr>
                <a:t> </a:t>
              </a:r>
              <a:r>
                <a:rPr lang="en-GB" sz="120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or</a:t>
              </a:r>
              <a:r>
                <a:rPr lang="en-GB" sz="120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FFFFFF"/>
                  </a:solidFill>
                  <a:effectLst/>
                  <a:ea typeface="ＭＳ 明朝"/>
                  <a:cs typeface="Times New Roman"/>
                </a:rPr>
                <a:t> </a:t>
              </a:r>
              <a:r>
                <a:rPr lang="en-GB" sz="480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FFFFFF"/>
                  </a:solidFill>
                  <a:effectLst/>
                  <a:ea typeface="ＭＳ 明朝"/>
                  <a:cs typeface="Times New Roman"/>
                </a:rPr>
                <a:t>S</a:t>
              </a:r>
              <a:endParaRPr lang="en-GB" sz="1200">
                <a:effectLst/>
                <a:ea typeface="ＭＳ 明朝"/>
                <a:cs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en-GB" sz="1200">
                  <a:effectLst/>
                  <a:ea typeface="ＭＳ 明朝"/>
                  <a:cs typeface="Times New Roman"/>
                </a:rPr>
                <a:t> 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660525" cy="88963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480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FFFFFF"/>
                  </a:solidFill>
                  <a:effectLst/>
                  <a:ea typeface="ＭＳ 明朝"/>
                  <a:cs typeface="Times New Roman"/>
                </a:rPr>
                <a:t>B</a:t>
              </a:r>
              <a:endParaRPr lang="en-GB" sz="120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715" y="901065"/>
              <a:ext cx="1660525" cy="88963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480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FFFFFF"/>
                  </a:solidFill>
                  <a:effectLst/>
                  <a:ea typeface="ＭＳ 明朝"/>
                  <a:cs typeface="Times New Roman"/>
                </a:rPr>
                <a:t>I</a:t>
              </a:r>
              <a:endParaRPr lang="en-GB" sz="1200">
                <a:effectLst/>
                <a:ea typeface="ＭＳ 明朝"/>
                <a:cs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en-GB" sz="1200">
                  <a:effectLst/>
                  <a:ea typeface="ＭＳ 明朝"/>
                  <a:cs typeface="Times New Roman"/>
                </a:rPr>
                <a:t>```````````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76056" y="1340768"/>
            <a:ext cx="3748140" cy="3564255"/>
            <a:chOff x="0" y="0"/>
            <a:chExt cx="3748140" cy="3564255"/>
          </a:xfrm>
        </p:grpSpPr>
        <p:sp>
          <p:nvSpPr>
            <p:cNvPr id="11" name="Freeform 10"/>
            <p:cNvSpPr/>
            <p:nvPr/>
          </p:nvSpPr>
          <p:spPr>
            <a:xfrm flipH="1">
              <a:off x="0" y="0"/>
              <a:ext cx="3335655" cy="3564255"/>
            </a:xfrm>
            <a:custGeom>
              <a:avLst/>
              <a:gdLst>
                <a:gd name="connsiteX0" fmla="*/ 3335867 w 3335867"/>
                <a:gd name="connsiteY0" fmla="*/ 0 h 3564466"/>
                <a:gd name="connsiteX1" fmla="*/ 1667934 w 3335867"/>
                <a:gd name="connsiteY1" fmla="*/ 8466 h 3564466"/>
                <a:gd name="connsiteX2" fmla="*/ 1667934 w 3335867"/>
                <a:gd name="connsiteY2" fmla="*/ 1786466 h 3564466"/>
                <a:gd name="connsiteX3" fmla="*/ 0 w 3335867"/>
                <a:gd name="connsiteY3" fmla="*/ 1786466 h 3564466"/>
                <a:gd name="connsiteX4" fmla="*/ 16934 w 3335867"/>
                <a:gd name="connsiteY4" fmla="*/ 3564466 h 3564466"/>
                <a:gd name="connsiteX5" fmla="*/ 3318934 w 3335867"/>
                <a:gd name="connsiteY5" fmla="*/ 3564466 h 3564466"/>
                <a:gd name="connsiteX6" fmla="*/ 3318934 w 3335867"/>
                <a:gd name="connsiteY6" fmla="*/ 3564466 h 3564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35867" h="3564466">
                  <a:moveTo>
                    <a:pt x="3335867" y="0"/>
                  </a:moveTo>
                  <a:lnTo>
                    <a:pt x="1667934" y="8466"/>
                  </a:lnTo>
                  <a:lnTo>
                    <a:pt x="1667934" y="1786466"/>
                  </a:lnTo>
                  <a:lnTo>
                    <a:pt x="0" y="1786466"/>
                  </a:lnTo>
                  <a:lnTo>
                    <a:pt x="16934" y="3564466"/>
                  </a:lnTo>
                  <a:lnTo>
                    <a:pt x="3318934" y="3564466"/>
                  </a:lnTo>
                  <a:lnTo>
                    <a:pt x="3318934" y="3564466"/>
                  </a:ln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1790700"/>
              <a:ext cx="3748140" cy="871855"/>
            </a:xfrm>
            <a:prstGeom prst="rect">
              <a:avLst/>
            </a:prstGeom>
            <a:noFill/>
            <a:ln>
              <a:solidFill>
                <a:srgbClr val="FFFF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 dirty="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2 + 10 ÷ 2 =    10 – 6 × 2 ÷ 3=</a:t>
              </a:r>
              <a:endParaRPr lang="en-GB" sz="1200" dirty="0">
                <a:effectLst/>
                <a:ea typeface="ＭＳ 明朝"/>
                <a:cs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en-GB" sz="1200" dirty="0">
                  <a:effectLst/>
                  <a:ea typeface="ＭＳ 明朝"/>
                  <a:cs typeface="Times New Roman"/>
                </a:rPr>
                <a:t> 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2662555"/>
              <a:ext cx="3321050" cy="901700"/>
            </a:xfrm>
            <a:prstGeom prst="rect">
              <a:avLst/>
            </a:prstGeom>
            <a:noFill/>
            <a:ln>
              <a:solidFill>
                <a:srgbClr val="FFFF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 b="1" dirty="0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3 </a:t>
              </a:r>
              <a:r>
                <a:rPr lang="en-GB" sz="2000" b="1" dirty="0" smtClean="0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– 2 + 7 </a:t>
              </a:r>
              <a:r>
                <a:rPr lang="en-GB" sz="2000" b="1" dirty="0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=       7 </a:t>
              </a:r>
              <a:r>
                <a:rPr lang="en-GB" sz="2000" b="1" dirty="0" smtClean="0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+ 3 – 2 </a:t>
              </a:r>
              <a:r>
                <a:rPr lang="en-GB" sz="2000" b="1" dirty="0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=</a:t>
              </a:r>
              <a:endParaRPr lang="en-GB" sz="1200" dirty="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0" y="11430"/>
              <a:ext cx="1660525" cy="889635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>
                  <a:ln w="9525" cap="rnd" cmpd="sng" algn="ctr">
                    <a:solidFill>
                      <a:srgbClr val="000000"/>
                    </a:solidFill>
                    <a:prstDash val="solid"/>
                    <a:bevel/>
                  </a:ln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4 × (2 + 3) =</a:t>
              </a:r>
              <a:endParaRPr lang="en-GB" sz="120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901065"/>
              <a:ext cx="1660525" cy="889635"/>
            </a:xfrm>
            <a:prstGeom prst="rect">
              <a:avLst/>
            </a:prstGeom>
            <a:noFill/>
            <a:ln>
              <a:solidFill>
                <a:srgbClr val="FFFF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 b="1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2 x 3</a:t>
              </a:r>
              <a:r>
                <a:rPr lang="en-GB" sz="2000" b="1" baseline="30000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2</a:t>
              </a:r>
              <a:r>
                <a:rPr lang="en-GB" sz="2000" b="1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 =</a:t>
              </a:r>
              <a:r>
                <a:rPr lang="en-GB" sz="2000">
                  <a:solidFill>
                    <a:srgbClr val="000000"/>
                  </a:solidFill>
                  <a:effectLst/>
                  <a:ea typeface="ＭＳ 明朝"/>
                  <a:cs typeface="Times New Roman"/>
                </a:rPr>
                <a:t> </a:t>
              </a:r>
              <a:r>
                <a:rPr lang="en-GB" sz="1200">
                  <a:effectLst/>
                  <a:ea typeface="ＭＳ 明朝"/>
                  <a:cs typeface="Times New Roman"/>
                </a:rPr>
                <a:t>```````````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259632" y="162880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rackets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115616" y="2492896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ndices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259632" y="335699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ivide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3059832" y="335699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ultiply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259632" y="4221088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dd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2843808" y="4221088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ubtract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73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978879"/>
              </p:ext>
            </p:extLst>
          </p:nvPr>
        </p:nvGraphicFramePr>
        <p:xfrm>
          <a:off x="323528" y="836712"/>
          <a:ext cx="2664296" cy="3108959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2664296"/>
              </a:tblGrid>
              <a:tr h="3440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( 16  -  7 ) x  3  =</a:t>
                      </a:r>
                      <a:endParaRPr lang="en-US" sz="2800" b="0" dirty="0" smtClean="0">
                        <a:latin typeface="Cambria" charset="0"/>
                      </a:endParaRPr>
                    </a:p>
                  </a:txBody>
                  <a:tcPr/>
                </a:tc>
              </a:tr>
              <a:tr h="34401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9  x ( 8  -  6 ) = </a:t>
                      </a:r>
                      <a:endParaRPr lang="en-US" sz="2800" dirty="0"/>
                    </a:p>
                  </a:txBody>
                  <a:tcPr/>
                </a:tc>
              </a:tr>
              <a:tr h="34401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50 – 3 x 11  =</a:t>
                      </a:r>
                      <a:endParaRPr lang="en-US" sz="2800" dirty="0"/>
                    </a:p>
                  </a:txBody>
                  <a:tcPr/>
                </a:tc>
              </a:tr>
              <a:tr h="34401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7  +  5  x  7  = </a:t>
                      </a:r>
                      <a:endParaRPr lang="en-US" sz="2800" dirty="0"/>
                    </a:p>
                  </a:txBody>
                  <a:tcPr/>
                </a:tc>
              </a:tr>
              <a:tr h="34401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32 + 12 ÷ 4 = </a:t>
                      </a:r>
                      <a:endParaRPr lang="en-US" sz="2800" dirty="0"/>
                    </a:p>
                  </a:txBody>
                  <a:tcPr/>
                </a:tc>
              </a:tr>
              <a:tr h="34401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29  +  30  ÷  5  =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4932040" y="836712"/>
            <a:ext cx="1008112" cy="342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GB" sz="2000" dirty="0">
                <a:solidFill>
                  <a:srgbClr val="FF0000"/>
                </a:solidFill>
                <a:latin typeface="Cambria" charset="0"/>
              </a:rPr>
              <a:t>20</a:t>
            </a: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>
                <a:solidFill>
                  <a:srgbClr val="FF0000"/>
                </a:solidFill>
                <a:latin typeface="Cambria" charset="0"/>
              </a:rPr>
              <a:t>64</a:t>
            </a: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>
                <a:solidFill>
                  <a:srgbClr val="FF0000"/>
                </a:solidFill>
                <a:latin typeface="Cambria" charset="0"/>
              </a:rPr>
              <a:t>36</a:t>
            </a: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12</a:t>
            </a:r>
          </a:p>
          <a:p>
            <a:pPr eaLnBrk="1" hangingPunct="1">
              <a:lnSpc>
                <a:spcPct val="90000"/>
              </a:lnSpc>
            </a:pPr>
            <a:endParaRPr lang="en-GB" sz="2000" dirty="0" smtClean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7</a:t>
            </a: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>
                <a:solidFill>
                  <a:srgbClr val="FF0000"/>
                </a:solidFill>
                <a:latin typeface="Cambria" charset="0"/>
              </a:rPr>
              <a:t>57</a:t>
            </a: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38045"/>
              </p:ext>
            </p:extLst>
          </p:nvPr>
        </p:nvGraphicFramePr>
        <p:xfrm>
          <a:off x="3131840" y="836712"/>
          <a:ext cx="2160240" cy="3108959"/>
        </p:xfrm>
        <a:graphic>
          <a:graphicData uri="http://schemas.openxmlformats.org/drawingml/2006/table">
            <a:tbl>
              <a:tblPr bandRow="1">
                <a:tableStyleId>{ED083AE6-46FA-4A59-8FB0-9F97EB10719F}</a:tableStyleId>
              </a:tblPr>
              <a:tblGrid>
                <a:gridCol w="216024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4 + 4</a:t>
                      </a:r>
                      <a:r>
                        <a:rPr lang="en-US" sz="2800" baseline="30000" dirty="0" smtClean="0"/>
                        <a:t>2 </a:t>
                      </a:r>
                      <a:r>
                        <a:rPr lang="en-US" sz="2800" dirty="0" smtClean="0"/>
                        <a:t>=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(4 + 4)</a:t>
                      </a:r>
                      <a:r>
                        <a:rPr lang="en-US" sz="2800" baseline="30000" dirty="0" smtClean="0"/>
                        <a:t>2</a:t>
                      </a:r>
                      <a:r>
                        <a:rPr lang="en-US" sz="2800" dirty="0" smtClean="0"/>
                        <a:t> =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(3 x 2)</a:t>
                      </a:r>
                      <a:r>
                        <a:rPr lang="en-US" sz="2800" baseline="30000" dirty="0" smtClean="0"/>
                        <a:t>2</a:t>
                      </a:r>
                      <a:r>
                        <a:rPr lang="en-US" sz="2800" dirty="0" smtClean="0"/>
                        <a:t> =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 x 2</a:t>
                      </a:r>
                      <a:r>
                        <a:rPr lang="en-US" sz="2800" baseline="30000" dirty="0" smtClean="0"/>
                        <a:t>2</a:t>
                      </a:r>
                      <a:r>
                        <a:rPr lang="en-US" sz="2800" dirty="0" smtClean="0"/>
                        <a:t> =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5 + 3</a:t>
                      </a:r>
                      <a:r>
                        <a:rPr lang="en-US" sz="2800" baseline="30000" dirty="0" smtClean="0"/>
                        <a:t>2</a:t>
                      </a:r>
                      <a:r>
                        <a:rPr lang="en-US" sz="2800" dirty="0" smtClean="0"/>
                        <a:t> – 7 =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(5 + 3)</a:t>
                      </a:r>
                      <a:r>
                        <a:rPr lang="en-US" sz="2800" baseline="30000" dirty="0" smtClean="0"/>
                        <a:t>2</a:t>
                      </a:r>
                      <a:r>
                        <a:rPr lang="en-US" sz="2800" dirty="0" smtClean="0"/>
                        <a:t> – 7 =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365109"/>
              </p:ext>
            </p:extLst>
          </p:nvPr>
        </p:nvGraphicFramePr>
        <p:xfrm>
          <a:off x="5436096" y="824097"/>
          <a:ext cx="3384376" cy="3108959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338437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(80 + 20) ÷ (4 x 5) =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(2 + 3)</a:t>
                      </a:r>
                      <a:r>
                        <a:rPr lang="en-US" sz="2800" baseline="30000" dirty="0" smtClean="0"/>
                        <a:t>2</a:t>
                      </a:r>
                      <a:r>
                        <a:rPr lang="en-US" sz="2800" dirty="0" smtClean="0"/>
                        <a:t> ÷ (6 – 1) =</a:t>
                      </a:r>
                      <a:endParaRPr lang="en-US" sz="2800" b="0" dirty="0" smtClean="0">
                        <a:latin typeface="Times New Roman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(4</a:t>
                      </a:r>
                      <a:r>
                        <a:rPr lang="en-US" sz="2800" baseline="30000" dirty="0" smtClean="0"/>
                        <a:t>2</a:t>
                      </a:r>
                      <a:r>
                        <a:rPr lang="en-US" sz="2800" dirty="0" smtClean="0"/>
                        <a:t> + 3</a:t>
                      </a:r>
                      <a:r>
                        <a:rPr lang="en-US" sz="2800" baseline="30000" dirty="0" smtClean="0"/>
                        <a:t>2</a:t>
                      </a:r>
                      <a:r>
                        <a:rPr lang="en-US" sz="2800" dirty="0" smtClean="0"/>
                        <a:t> ) ÷ 5 =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 x 5 – 6 </a:t>
                      </a:r>
                      <a:r>
                        <a:rPr lang="en-US" sz="2800" dirty="0" smtClean="0"/>
                        <a:t>÷ 3 x 5 =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 x 5</a:t>
                      </a:r>
                      <a:r>
                        <a:rPr lang="en-US" sz="2800" baseline="30000" dirty="0" smtClean="0"/>
                        <a:t>2</a:t>
                      </a:r>
                      <a:r>
                        <a:rPr lang="en-US" sz="2800" baseline="0" dirty="0" smtClean="0"/>
                        <a:t> – 2</a:t>
                      </a:r>
                      <a:r>
                        <a:rPr lang="en-US" sz="2800" baseline="30000" dirty="0" smtClean="0"/>
                        <a:t>3</a:t>
                      </a:r>
                      <a:r>
                        <a:rPr lang="en-US" sz="2800" baseline="0" dirty="0" smtClean="0"/>
                        <a:t> x 5 =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5 x 3 – 2</a:t>
                      </a:r>
                      <a:r>
                        <a:rPr lang="en-US" sz="2800" baseline="30000" dirty="0" smtClean="0"/>
                        <a:t>2</a:t>
                      </a:r>
                      <a:r>
                        <a:rPr lang="en-US" sz="2800" baseline="0" dirty="0" smtClean="0"/>
                        <a:t> x 3 </a:t>
                      </a:r>
                      <a:r>
                        <a:rPr lang="en-US" sz="2800" dirty="0" smtClean="0"/>
                        <a:t>÷ 4 – 3 =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2555776" y="836712"/>
            <a:ext cx="1008112" cy="342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24</a:t>
            </a: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18</a:t>
            </a: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17</a:t>
            </a: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42</a:t>
            </a:r>
          </a:p>
          <a:p>
            <a:pPr eaLnBrk="1" hangingPunct="1">
              <a:lnSpc>
                <a:spcPct val="90000"/>
              </a:lnSpc>
            </a:pPr>
            <a:endParaRPr lang="en-GB" sz="2000" dirty="0" smtClean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35</a:t>
            </a: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35</a:t>
            </a: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8460432" y="836712"/>
            <a:ext cx="1008112" cy="342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5</a:t>
            </a: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5</a:t>
            </a: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5</a:t>
            </a: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5</a:t>
            </a:r>
          </a:p>
          <a:p>
            <a:pPr eaLnBrk="1" hangingPunct="1">
              <a:lnSpc>
                <a:spcPct val="90000"/>
              </a:lnSpc>
            </a:pPr>
            <a:endParaRPr lang="en-GB" sz="2000" dirty="0" smtClean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10</a:t>
            </a: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dirty="0" smtClean="0">
                <a:solidFill>
                  <a:srgbClr val="FF0000"/>
                </a:solidFill>
                <a:latin typeface="Cambria" charset="0"/>
              </a:rPr>
              <a:t>9</a:t>
            </a:r>
            <a:endParaRPr lang="en-GB" sz="2000" dirty="0">
              <a:solidFill>
                <a:srgbClr val="FF0000"/>
              </a:solidFill>
              <a:latin typeface="Cambria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000" dirty="0">
              <a:solidFill>
                <a:srgbClr val="FF0000"/>
              </a:solidFill>
              <a:latin typeface="Cambria" charset="0"/>
            </a:endParaRPr>
          </a:p>
        </p:txBody>
      </p:sp>
      <p:pic>
        <p:nvPicPr>
          <p:cNvPr id="5" name="Picture 4" descr="bronze st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-171400"/>
            <a:ext cx="1359408" cy="1335024"/>
          </a:xfrm>
          <a:prstGeom prst="rect">
            <a:avLst/>
          </a:prstGeom>
        </p:spPr>
      </p:pic>
      <p:pic>
        <p:nvPicPr>
          <p:cNvPr id="11" name="Picture 10" descr="silver sta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171400"/>
            <a:ext cx="1402080" cy="1377696"/>
          </a:xfrm>
          <a:prstGeom prst="rect">
            <a:avLst/>
          </a:prstGeom>
        </p:spPr>
      </p:pic>
      <p:pic>
        <p:nvPicPr>
          <p:cNvPr id="12" name="Picture 11" descr="gold sta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-171400"/>
            <a:ext cx="1353312" cy="1335024"/>
          </a:xfrm>
          <a:prstGeom prst="rect">
            <a:avLst/>
          </a:prstGeom>
        </p:spPr>
      </p:pic>
      <p:pic>
        <p:nvPicPr>
          <p:cNvPr id="13" name="Picture 12" descr="plat sta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077072"/>
            <a:ext cx="1310640" cy="12740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4149080"/>
            <a:ext cx="7442956" cy="22322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rot="20130212">
            <a:off x="6898357" y="5630783"/>
            <a:ext cx="2144254" cy="954544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Practice</a:t>
            </a:r>
          </a:p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And Apply!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3681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88640"/>
            <a:ext cx="7781492" cy="5904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0130212">
            <a:off x="7002535" y="5465968"/>
            <a:ext cx="2032839" cy="903468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940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Problem Solving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155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97424" y="665497"/>
            <a:ext cx="7911408" cy="5111902"/>
            <a:chOff x="597424" y="665497"/>
            <a:chExt cx="7911408" cy="5111902"/>
          </a:xfrm>
        </p:grpSpPr>
        <p:sp>
          <p:nvSpPr>
            <p:cNvPr id="3" name="TextBox 2"/>
            <p:cNvSpPr txBox="1"/>
            <p:nvPr/>
          </p:nvSpPr>
          <p:spPr>
            <a:xfrm>
              <a:off x="6521202" y="850162"/>
              <a:ext cx="15461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latin typeface="Arial Rounded MT Bold" panose="020F0704030504030204" pitchFamily="34" charset="0"/>
                </a:rPr>
                <a:t>Effort</a:t>
              </a:r>
              <a:endParaRPr lang="en-GB" sz="2400" dirty="0">
                <a:latin typeface="Arial Rounded MT Bold" panose="020F0704030504030204" pitchFamily="34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597424" y="665497"/>
              <a:ext cx="7911408" cy="5111902"/>
              <a:chOff x="990472" y="0"/>
              <a:chExt cx="7911408" cy="5111902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990472" y="889081"/>
                <a:ext cx="3562656" cy="1292662"/>
              </a:xfrm>
              <a:prstGeom prst="rect">
                <a:avLst/>
              </a:prstGeom>
              <a:solidFill>
                <a:srgbClr val="FF0000">
                  <a:alpha val="27059"/>
                </a:srgbClr>
              </a:solidFill>
              <a:ln w="762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Struggling to  understand this work.</a:t>
                </a:r>
              </a:p>
              <a:p>
                <a:endParaRPr lang="en-GB" sz="26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990472" y="2348880"/>
                <a:ext cx="3562656" cy="1292662"/>
              </a:xfrm>
              <a:prstGeom prst="rect">
                <a:avLst/>
              </a:prstGeom>
              <a:solidFill>
                <a:srgbClr val="FFC000">
                  <a:alpha val="25098"/>
                </a:srgbClr>
              </a:solidFill>
              <a:ln w="762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Good understanding for most of the work.</a:t>
                </a:r>
              </a:p>
              <a:p>
                <a:endParaRPr lang="en-GB" sz="26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990472" y="3771634"/>
                <a:ext cx="3562656" cy="1292662"/>
              </a:xfrm>
              <a:prstGeom prst="rect">
                <a:avLst/>
              </a:prstGeom>
              <a:solidFill>
                <a:srgbClr val="00B050">
                  <a:alpha val="25098"/>
                </a:srgbClr>
              </a:solidFill>
              <a:ln w="76200">
                <a:solidFill>
                  <a:srgbClr val="00B050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Excellent   understanding; can explain to someone else.</a:t>
                </a:r>
                <a:endParaRPr lang="en-GB" sz="26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4962922" y="872690"/>
                <a:ext cx="3530518" cy="1292662"/>
              </a:xfrm>
              <a:prstGeom prst="rect">
                <a:avLst/>
              </a:prstGeom>
              <a:ln w="762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Unsatisfactory effort: not trying hard and distracted from learning.</a:t>
                </a:r>
                <a:endParaRPr lang="en-GB" sz="26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954860" y="2368002"/>
                <a:ext cx="3538580" cy="1292662"/>
              </a:xfrm>
              <a:prstGeom prst="rect">
                <a:avLst/>
              </a:prstGeom>
              <a:ln w="762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Good effort; mostly concentrating but    could have tried harder.</a:t>
                </a:r>
                <a:endParaRPr lang="en-GB" sz="26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953172" y="3819240"/>
                <a:ext cx="3540268" cy="1292662"/>
              </a:xfrm>
              <a:prstGeom prst="rect">
                <a:avLst/>
              </a:prstGeom>
              <a:ln w="762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600" dirty="0" smtClean="0"/>
                  <a:t>Excellent effort: concentrated, focussed and tried hard.</a:t>
                </a:r>
                <a:endParaRPr lang="en-GB" sz="26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242792" y="33973"/>
                <a:ext cx="35283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 smtClean="0">
                    <a:solidFill>
                      <a:srgbClr val="FF0000"/>
                    </a:solidFill>
                    <a:latin typeface="Arial Rounded MT Bold" panose="020F0704030504030204" pitchFamily="34" charset="0"/>
                  </a:rPr>
                  <a:t>R</a:t>
                </a:r>
                <a:r>
                  <a:rPr lang="en-GB" sz="4800" b="1" dirty="0" smtClean="0">
                    <a:solidFill>
                      <a:srgbClr val="FFC000"/>
                    </a:solidFill>
                    <a:latin typeface="Arial Rounded MT Bold" panose="020F0704030504030204" pitchFamily="34" charset="0"/>
                  </a:rPr>
                  <a:t>A</a:t>
                </a:r>
                <a:r>
                  <a:rPr lang="en-GB" sz="4800" b="1" dirty="0" smtClean="0">
                    <a:solidFill>
                      <a:srgbClr val="00B050"/>
                    </a:solidFill>
                    <a:latin typeface="Arial Rounded MT Bold" panose="020F0704030504030204" pitchFamily="34" charset="0"/>
                  </a:rPr>
                  <a:t>G</a:t>
                </a:r>
                <a:endParaRPr lang="en-GB" sz="4800" b="1" dirty="0">
                  <a:solidFill>
                    <a:srgbClr val="00B05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932040" y="0"/>
                <a:ext cx="188919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 smtClean="0">
                    <a:solidFill>
                      <a:schemeClr val="accent4">
                        <a:lumMod val="75000"/>
                      </a:schemeClr>
                    </a:solidFill>
                    <a:latin typeface="Arial Rounded MT Bold" panose="020F0704030504030204" pitchFamily="34" charset="0"/>
                  </a:rPr>
                  <a:t>1 2 3</a:t>
                </a:r>
                <a:endParaRPr lang="en-GB" sz="4800" b="1" dirty="0">
                  <a:solidFill>
                    <a:schemeClr val="accent4">
                      <a:lumMod val="75000"/>
                    </a:schemeClr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990472" y="218640"/>
                <a:ext cx="2592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latin typeface="Arial Rounded MT Bold" panose="020F0704030504030204" pitchFamily="34" charset="0"/>
                  </a:rPr>
                  <a:t>Understanding</a:t>
                </a:r>
                <a:endParaRPr lang="en-GB" sz="2400" dirty="0"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8201329" y="1168745"/>
                <a:ext cx="700551" cy="70055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8201329" y="2644935"/>
                <a:ext cx="700551" cy="70055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8201328" y="4115295"/>
                <a:ext cx="700551" cy="70055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8363643" y="1226632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3</a:t>
                </a:r>
                <a:endParaRPr lang="en-GB" sz="32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363643" y="2721945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2</a:t>
                </a:r>
                <a:endParaRPr lang="en-GB" sz="32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340373" y="4173182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1</a:t>
                </a:r>
                <a:endParaRPr lang="en-GB" sz="3200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4155144" y="1121624"/>
                <a:ext cx="700551" cy="700551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269751" y="1179512"/>
                <a:ext cx="47133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FF0000"/>
                    </a:solidFill>
                    <a:latin typeface="Arial Rounded MT Bold" panose="020F0704030504030204" pitchFamily="34" charset="0"/>
                  </a:rPr>
                  <a:t>R</a:t>
                </a:r>
                <a:endParaRPr lang="en-GB" sz="3200" dirty="0">
                  <a:solidFill>
                    <a:srgbClr val="FF000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55144" y="2651630"/>
                <a:ext cx="700551" cy="700551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269751" y="2709518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FFC000"/>
                    </a:solidFill>
                    <a:latin typeface="Arial Rounded MT Bold" panose="020F0704030504030204" pitchFamily="34" charset="0"/>
                  </a:rPr>
                  <a:t>A</a:t>
                </a:r>
                <a:endParaRPr lang="en-GB" sz="3200" dirty="0">
                  <a:solidFill>
                    <a:srgbClr val="FFC00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229127" y="4080136"/>
                <a:ext cx="700551" cy="700551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343734" y="4138024"/>
                <a:ext cx="4713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00B050"/>
                    </a:solidFill>
                    <a:latin typeface="Arial Rounded MT Bold" panose="020F0704030504030204" pitchFamily="34" charset="0"/>
                  </a:rPr>
                  <a:t>G</a:t>
                </a:r>
                <a:endParaRPr lang="en-GB" sz="3200" dirty="0">
                  <a:solidFill>
                    <a:srgbClr val="00B050"/>
                  </a:solidFill>
                  <a:latin typeface="Arial Rounded MT Bold" panose="020F0704030504030204" pitchFamily="34" charset="0"/>
                </a:endParaRPr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 rot="20130212">
            <a:off x="-64930" y="176405"/>
            <a:ext cx="1808510" cy="602861"/>
          </a:xfrm>
          <a:prstGeom prst="rect">
            <a:avLst/>
          </a:prstGeom>
          <a:noFill/>
        </p:spPr>
        <p:txBody>
          <a:bodyPr wrap="square" rtlCol="0">
            <a:prstTxWarp prst="textCanUp">
              <a:avLst>
                <a:gd name="adj" fmla="val 6867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2800" b="1" spc="50" dirty="0" smtClean="0">
                <a:ln w="11430"/>
                <a:solidFill>
                  <a:srgbClr val="80008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Review!</a:t>
            </a:r>
            <a:endParaRPr lang="en-GB" sz="2800" b="1" spc="50" dirty="0">
              <a:ln w="11430"/>
              <a:solidFill>
                <a:srgbClr val="80008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0426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esson Template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 Template.potx</Template>
  <TotalTime>2879</TotalTime>
  <Words>618</Words>
  <Application>Microsoft Macintosh PowerPoint</Application>
  <PresentationFormat>On-screen Show (4:3)</PresentationFormat>
  <Paragraphs>213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Lesson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L.Q. How do I know which order to complete a calculation in?</vt:lpstr>
      <vt:lpstr>PowerPoint Presentation</vt:lpstr>
      <vt:lpstr>PowerPoint Presentation</vt:lpstr>
      <vt:lpstr>PowerPoint Presentation</vt:lpstr>
      <vt:lpstr>PowerPoint Presentation</vt:lpstr>
    </vt:vector>
  </TitlesOfParts>
  <Company>John Willmott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L.O. To be able to apply Pythagoras’ Theorem to solve problems</dc:title>
  <dc:creator>nikki cooper</dc:creator>
  <cp:lastModifiedBy>Nikki Cooper</cp:lastModifiedBy>
  <cp:revision>38</cp:revision>
  <dcterms:created xsi:type="dcterms:W3CDTF">2014-05-06T15:12:11Z</dcterms:created>
  <dcterms:modified xsi:type="dcterms:W3CDTF">2016-01-28T11:47:46Z</dcterms:modified>
</cp:coreProperties>
</file>