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1" r:id="rId4"/>
    <p:sldId id="262" r:id="rId5"/>
    <p:sldId id="263" r:id="rId6"/>
    <p:sldId id="264" r:id="rId7"/>
    <p:sldId id="275" r:id="rId8"/>
    <p:sldId id="266" r:id="rId9"/>
    <p:sldId id="267" r:id="rId10"/>
    <p:sldId id="269" r:id="rId11"/>
    <p:sldId id="268" r:id="rId12"/>
    <p:sldId id="270" r:id="rId13"/>
    <p:sldId id="276" r:id="rId14"/>
    <p:sldId id="274" r:id="rId15"/>
    <p:sldId id="271" r:id="rId16"/>
    <p:sldId id="272" r:id="rId17"/>
    <p:sldId id="265" r:id="rId18"/>
    <p:sldId id="273" r:id="rId19"/>
    <p:sldId id="277" r:id="rId2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36"/>
    <p:restoredTop sz="94676"/>
  </p:normalViewPr>
  <p:slideViewPr>
    <p:cSldViewPr>
      <p:cViewPr>
        <p:scale>
          <a:sx n="100" d="100"/>
          <a:sy n="100" d="100"/>
        </p:scale>
        <p:origin x="144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0B4FB-F293-425B-93F9-A0581D87A426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E979B-4F86-41A0-8BEC-D774319FD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5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00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696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08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304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237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30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19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032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2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23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0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DO operant conditioning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2335" indent="-300899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3593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85031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66468" indent="-240718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47906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29342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10779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2217" indent="-240718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1C357F-0F8E-421A-93D2-F96D2F70CF1F}" type="slidenum">
              <a:rPr lang="en-GB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3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5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453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861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1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3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946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09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75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41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256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31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0EB5F-54BD-480F-A68B-69DE1B4B1925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7.tiff"/><Relationship Id="rId7" Type="http://schemas.openxmlformats.org/officeDocument/2006/relationships/image" Target="../media/image8.png"/><Relationship Id="rId8" Type="http://schemas.openxmlformats.org/officeDocument/2006/relationships/image" Target="../media/image9.tiff"/><Relationship Id="rId9" Type="http://schemas.openxmlformats.org/officeDocument/2006/relationships/image" Target="../media/image10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1.tiff"/><Relationship Id="rId7" Type="http://schemas.openxmlformats.org/officeDocument/2006/relationships/image" Target="../media/image12.tiff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4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5.tiff"/><Relationship Id="rId7" Type="http://schemas.openxmlformats.org/officeDocument/2006/relationships/image" Target="../media/image16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7.tiff"/><Relationship Id="rId7" Type="http://schemas.openxmlformats.org/officeDocument/2006/relationships/image" Target="../media/image18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9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1.tiff"/><Relationship Id="rId7" Type="http://schemas.openxmlformats.org/officeDocument/2006/relationships/image" Target="../media/image22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4.tiff"/><Relationship Id="rId7" Type="http://schemas.openxmlformats.org/officeDocument/2006/relationships/image" Target="../media/image25.tiff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7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B_O6s9-PNAhXsB8AKHUluCWIQjRwIBA&amp;url=http://www.brownhills.walsall.sch.uk/&amp;psig=AFQjCNHlIfdDj5Y9xyjBSzl5LIUS09nnyA&amp;ust=1468069540248236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3.tiff"/><Relationship Id="rId6" Type="http://schemas.openxmlformats.org/officeDocument/2006/relationships/image" Target="../media/image34.tiff"/><Relationship Id="rId7" Type="http://schemas.openxmlformats.org/officeDocument/2006/relationships/image" Target="../media/image35.tiff"/><Relationship Id="rId8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You are brilliant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The exam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4178" y="2638783"/>
            <a:ext cx="5437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latin typeface="Segoe Print" pitchFamily="2" charset="0"/>
              </a:rPr>
              <a:t>Take your </a:t>
            </a:r>
            <a:r>
              <a:rPr lang="en-GB" sz="5400" b="1" dirty="0" smtClean="0">
                <a:latin typeface="Segoe Print" pitchFamily="2" charset="0"/>
              </a:rPr>
              <a:t>time</a:t>
            </a:r>
            <a:endParaRPr lang="en-GB" sz="5400" b="1" dirty="0">
              <a:latin typeface="Segoe Prin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4077072"/>
            <a:ext cx="5437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Segoe Print" pitchFamily="2" charset="0"/>
              </a:rPr>
              <a:t>Read</a:t>
            </a:r>
            <a:r>
              <a:rPr lang="en-GB" sz="4400" dirty="0" smtClean="0">
                <a:latin typeface="Segoe Print" pitchFamily="2" charset="0"/>
              </a:rPr>
              <a:t> and </a:t>
            </a:r>
            <a:r>
              <a:rPr lang="en-GB" sz="5400" b="1" dirty="0" smtClean="0">
                <a:latin typeface="Segoe Print" pitchFamily="2" charset="0"/>
              </a:rPr>
              <a:t>think</a:t>
            </a:r>
            <a:endParaRPr lang="en-GB" sz="5400" b="1" dirty="0">
              <a:latin typeface="Segoe Prin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9055" y="5510425"/>
            <a:ext cx="6661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Segoe Print" pitchFamily="2" charset="0"/>
              </a:rPr>
              <a:t>Have a good go!</a:t>
            </a:r>
            <a:endParaRPr lang="en-GB" sz="5400" b="1" dirty="0">
              <a:latin typeface="Segoe Prin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9952" y="1499678"/>
            <a:ext cx="54378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smtClean="0">
                <a:latin typeface="Segoe Print" pitchFamily="2" charset="0"/>
              </a:rPr>
              <a:t>Don’t panic!!!!</a:t>
            </a:r>
            <a:endParaRPr lang="en-GB" sz="5400" b="1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85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You’ve worked so hard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“Some amount”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118587" y="2842232"/>
                <a:ext cx="187220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96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587" y="2842232"/>
                <a:ext cx="1872208" cy="156966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415057" y="1010943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Segoe Print" pitchFamily="2" charset="0"/>
              </a:rPr>
              <a:t>Worded</a:t>
            </a:r>
            <a:endParaRPr lang="en-GB" sz="3600" dirty="0">
              <a:latin typeface="Segoe Print" pitchFamily="2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1272805" y="1076902"/>
            <a:ext cx="501890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64" y="1696555"/>
            <a:ext cx="4663401" cy="13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01174" y="1156574"/>
            <a:ext cx="488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smtClean="0">
                <a:latin typeface="Segoe Print" charset="0"/>
                <a:ea typeface="Segoe Print" charset="0"/>
                <a:cs typeface="Segoe Print" charset="0"/>
              </a:rPr>
              <a:t>Perimeter </a:t>
            </a:r>
            <a:r>
              <a:rPr lang="en-GB" sz="3600" dirty="0" smtClean="0">
                <a:latin typeface="Segoe Print" charset="0"/>
                <a:ea typeface="Segoe Print" charset="0"/>
                <a:cs typeface="Segoe Print" charset="0"/>
              </a:rPr>
              <a:t>OR area. </a:t>
            </a:r>
            <a:endParaRPr lang="en-GB" sz="36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65954" y="1603149"/>
            <a:ext cx="28184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charset="0"/>
                <a:ea typeface="Times New Roman" charset="0"/>
                <a:cs typeface="Times New Roman" charset="0"/>
              </a:rPr>
              <a:t>Gemma has the same number of sweets as Betty.</a:t>
            </a:r>
            <a:endParaRPr lang="en-GB" sz="2000" dirty="0">
              <a:latin typeface="Calibri" charset="0"/>
              <a:ea typeface="Times New Roman" charset="0"/>
              <a:cs typeface="Times New Roman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charset="0"/>
                <a:ea typeface="Times New Roman" charset="0"/>
                <a:cs typeface="Times New Roman" charset="0"/>
              </a:rPr>
              <a:t>Gemma gives 24 of her sweets to Betty. </a:t>
            </a:r>
            <a:br>
              <a:rPr lang="en-GB" dirty="0">
                <a:latin typeface="Arial" charset="0"/>
                <a:ea typeface="Times New Roman" charset="0"/>
                <a:cs typeface="Times New Roman" charset="0"/>
              </a:rPr>
            </a:br>
            <a:r>
              <a:rPr lang="en-GB" dirty="0">
                <a:latin typeface="Arial" charset="0"/>
                <a:ea typeface="Times New Roman" charset="0"/>
                <a:cs typeface="Times New Roman" charset="0"/>
              </a:rPr>
              <a:t>Betty now has 5 times as many sweets as Gemma.</a:t>
            </a:r>
            <a:endParaRPr lang="en-GB" sz="2000" dirty="0">
              <a:latin typeface="Calibri" charset="0"/>
              <a:ea typeface="Times New Roman" charset="0"/>
              <a:cs typeface="Times New Roman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charset="0"/>
                <a:ea typeface="Times New Roman" charset="0"/>
                <a:cs typeface="Times New Roman" charset="0"/>
              </a:rPr>
              <a:t>Work out the total number of sweets that Gemma and Betty have.</a:t>
            </a:r>
            <a:endParaRPr lang="en-GB" sz="2000" dirty="0">
              <a:effectLst/>
              <a:latin typeface="Calibri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 flipV="1">
            <a:off x="0" y="-1"/>
            <a:ext cx="379563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980" y="4966491"/>
            <a:ext cx="3286833" cy="179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57396" y="5648213"/>
            <a:ext cx="2894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Segoe Print" pitchFamily="2" charset="0"/>
              </a:rPr>
              <a:t>Equal lengths</a:t>
            </a:r>
            <a:endParaRPr lang="en-GB" sz="3600" dirty="0">
              <a:latin typeface="Segoe Print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 flipV="1">
            <a:off x="4410004" y="-1"/>
            <a:ext cx="47339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4" y="3123284"/>
            <a:ext cx="2511648" cy="142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3853" y="3128693"/>
            <a:ext cx="167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Segoe Print" pitchFamily="2" charset="0"/>
              </a:rPr>
              <a:t>Angles</a:t>
            </a:r>
            <a:endParaRPr lang="en-GB" sz="3600" dirty="0"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3853" y="5048760"/>
            <a:ext cx="48655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latin typeface="Arial" charset="0"/>
                <a:ea typeface="Times New Roman" charset="0"/>
                <a:cs typeface="Times New Roman" charset="0"/>
              </a:rPr>
              <a:t>The Singh family and the Peterson family go to the cinema.</a:t>
            </a:r>
            <a:endParaRPr lang="en-GB" sz="1400" dirty="0">
              <a:latin typeface="Calibri" charset="0"/>
              <a:ea typeface="Times New Roman" charset="0"/>
              <a:cs typeface="Times New Roman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latin typeface="Arial" charset="0"/>
                <a:ea typeface="Times New Roman" charset="0"/>
                <a:cs typeface="Times New Roman" charset="0"/>
              </a:rPr>
              <a:t>The Singh family buy 2 adult tickets and 3 child tickets. </a:t>
            </a:r>
            <a:br>
              <a:rPr lang="en-GB" sz="1400" dirty="0">
                <a:latin typeface="Arial" charset="0"/>
                <a:ea typeface="Times New Roman" charset="0"/>
                <a:cs typeface="Times New Roman" charset="0"/>
              </a:rPr>
            </a:br>
            <a:r>
              <a:rPr lang="en-GB" sz="1400" dirty="0">
                <a:latin typeface="Arial" charset="0"/>
                <a:ea typeface="Times New Roman" charset="0"/>
                <a:cs typeface="Times New Roman" charset="0"/>
              </a:rPr>
              <a:t>They pay £28.20 for the tickets.</a:t>
            </a:r>
            <a:endParaRPr lang="en-GB" sz="1400" dirty="0">
              <a:latin typeface="Calibri" charset="0"/>
              <a:ea typeface="Times New Roman" charset="0"/>
              <a:cs typeface="Times New Roman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latin typeface="Arial" charset="0"/>
                <a:ea typeface="Times New Roman" charset="0"/>
                <a:cs typeface="Times New Roman" charset="0"/>
              </a:rPr>
              <a:t>The Peterson family buy 3 adult tickets and 5 child tickets. </a:t>
            </a:r>
            <a:br>
              <a:rPr lang="en-GB" sz="1400" dirty="0">
                <a:latin typeface="Arial" charset="0"/>
                <a:ea typeface="Times New Roman" charset="0"/>
                <a:cs typeface="Times New Roman" charset="0"/>
              </a:rPr>
            </a:br>
            <a:r>
              <a:rPr lang="en-GB" sz="1400" dirty="0">
                <a:latin typeface="Arial" charset="0"/>
                <a:ea typeface="Times New Roman" charset="0"/>
                <a:cs typeface="Times New Roman" charset="0"/>
              </a:rPr>
              <a:t>They pay £44.75 for the tickets.</a:t>
            </a:r>
            <a:endParaRPr lang="en-GB" sz="1400" dirty="0">
              <a:latin typeface="Calibri" charset="0"/>
              <a:ea typeface="Times New Roman" charset="0"/>
              <a:cs typeface="Times New Roman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400" dirty="0">
                <a:latin typeface="Arial" charset="0"/>
                <a:ea typeface="Times New Roman" charset="0"/>
                <a:cs typeface="Times New Roman" charset="0"/>
              </a:rPr>
              <a:t>Find the cost of each adult ticket and each child ticket.</a:t>
            </a:r>
            <a:endParaRPr lang="en-GB" sz="1400" dirty="0">
              <a:effectLst/>
              <a:latin typeface="Calibri" charset="0"/>
              <a:ea typeface="Times New Roman" charset="0"/>
              <a:cs typeface="Times New Roman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70616" y="4594003"/>
            <a:ext cx="3905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Segoe Print" pitchFamily="2" charset="0"/>
              </a:rPr>
              <a:t>Simultaneous</a:t>
            </a:r>
            <a:endParaRPr lang="en-GB" sz="36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9" grpId="0"/>
      <p:bldP spid="5" grpId="0"/>
      <p:bldP spid="10" grpId="0"/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Relax and stay calm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Speed, density or mean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114" y="5385905"/>
            <a:ext cx="1358404" cy="135840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75108"/>
              </p:ext>
            </p:extLst>
          </p:nvPr>
        </p:nvGraphicFramePr>
        <p:xfrm>
          <a:off x="980612" y="1696555"/>
          <a:ext cx="7983876" cy="36161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95969"/>
                <a:gridCol w="1995969"/>
                <a:gridCol w="1995969"/>
                <a:gridCol w="1995969"/>
              </a:tblGrid>
              <a:tr h="9040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040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040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040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19839" y="18448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Speed</a:t>
            </a:r>
            <a:endParaRPr lang="en-US" sz="28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5125" y="186084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Distance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280" y="18448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Time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0611" y="2780928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Journey A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0611" y="3686357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Journey B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611" y="4408721"/>
            <a:ext cx="2339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Total journey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15445" y="1839853"/>
            <a:ext cx="1547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Density</a:t>
            </a:r>
            <a:endParaRPr lang="en-US" sz="28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20072" y="1882716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Mass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65758" y="1869873"/>
            <a:ext cx="1618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Volume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20710" y="2804300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Liquid </a:t>
            </a:r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A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0710" y="3722944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Liquid </a:t>
            </a:r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B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1019" y="4408720"/>
            <a:ext cx="2339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Total </a:t>
            </a:r>
          </a:p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Liquid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628130" y="5443998"/>
                <a:ext cx="4607235" cy="1360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Segoe Print" charset="0"/>
                    <a:ea typeface="Segoe Print" charset="0"/>
                    <a:cs typeface="Segoe Print" charset="0"/>
                  </a:rPr>
                  <a:t>Change minutes into hours:</a:t>
                </a:r>
              </a:p>
              <a:p>
                <a:endParaRPr lang="en-US" sz="2400" dirty="0">
                  <a:latin typeface="Segoe Print" charset="0"/>
                  <a:ea typeface="Segoe Print" charset="0"/>
                  <a:cs typeface="Segoe Print" charset="0"/>
                </a:endParaRPr>
              </a:p>
              <a:p>
                <a:r>
                  <a:rPr lang="en-US" sz="2400" dirty="0" smtClean="0">
                    <a:latin typeface="Segoe Print" charset="0"/>
                    <a:ea typeface="Segoe Print" charset="0"/>
                    <a:cs typeface="Segoe Print" charset="0"/>
                  </a:rPr>
                  <a:t>Use the fraction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Segoe Print" charset="0"/>
                            <a:ea typeface="Segoe Print" charset="0"/>
                            <a:cs typeface="Segoe Print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Segoe Print" charset="0"/>
                            <a:ea typeface="Segoe Print" charset="0"/>
                            <a:cs typeface="Segoe Print" charset="0"/>
                          </a:rPr>
                          <m:t>𝑚𝑖𝑛𝑠</m:t>
                        </m:r>
                      </m:num>
                      <m:den>
                        <m:r>
                          <a:rPr lang="en-GB" sz="2400" b="0" i="1" smtClean="0">
                            <a:latin typeface="Segoe Print" charset="0"/>
                            <a:ea typeface="Segoe Print" charset="0"/>
                            <a:cs typeface="Segoe Print" charset="0"/>
                          </a:rPr>
                          <m:t>60</m:t>
                        </m:r>
                      </m:den>
                    </m:f>
                  </m:oMath>
                </a14:m>
                <a:endParaRPr lang="en-US" sz="2400" dirty="0"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130" y="5443998"/>
                <a:ext cx="4607235" cy="1360822"/>
              </a:xfrm>
              <a:prstGeom prst="rect">
                <a:avLst/>
              </a:prstGeom>
              <a:blipFill rotWithShape="0">
                <a:blip r:embed="rId7"/>
                <a:stretch>
                  <a:fillRect l="-1984" t="-3587" b="-5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759" y="5629714"/>
            <a:ext cx="1842834" cy="113641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63285" y="1839853"/>
            <a:ext cx="1870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Group A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90439" y="1882716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Group B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8068" y="1696555"/>
            <a:ext cx="1618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Total Group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61386" y="3717032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Mean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0661" y="2767713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Frequency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61386" y="4408720"/>
            <a:ext cx="233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Total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0987" y="5443913"/>
            <a:ext cx="3081519" cy="1307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19672" y="1167288"/>
            <a:ext cx="7686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You can’t add speeds</a:t>
            </a:r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, densities or means.</a:t>
            </a:r>
            <a:endParaRPr lang="en-US" sz="240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6" grpId="0"/>
      <p:bldP spid="16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6" grpId="0"/>
      <p:bldP spid="6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Show off what you know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Try a question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1023" y="1484784"/>
            <a:ext cx="7344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mean of 4 numbers is 7.</a:t>
            </a:r>
          </a:p>
          <a:p>
            <a:endParaRPr lang="en-US" sz="2800" dirty="0"/>
          </a:p>
          <a:p>
            <a:r>
              <a:rPr lang="en-US" sz="2800" dirty="0" smtClean="0"/>
              <a:t>The mean of 6 different numbers is 9.</a:t>
            </a:r>
          </a:p>
          <a:p>
            <a:endParaRPr lang="en-US" sz="2800" dirty="0"/>
          </a:p>
          <a:p>
            <a:r>
              <a:rPr lang="en-US" sz="2800" dirty="0" smtClean="0"/>
              <a:t>What is the mean of all ten numbers?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2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You’re going to do great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Angles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343" y="1278422"/>
            <a:ext cx="4664534" cy="19345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262" y="3768452"/>
            <a:ext cx="5215226" cy="30689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093431" y="6237312"/>
                <a:ext cx="768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431" y="6237312"/>
                <a:ext cx="76844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917964" y="1213128"/>
            <a:ext cx="3102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Get started with any </a:t>
            </a:r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angle you can</a:t>
            </a:r>
            <a:endParaRPr lang="en-US" sz="24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172" y="6027003"/>
            <a:ext cx="423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Start </a:t>
            </a:r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with exterior angle, then interior angle.</a:t>
            </a:r>
            <a:endParaRPr lang="en-US" sz="24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77654" y="2866695"/>
            <a:ext cx="310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Annotate diagram</a:t>
            </a:r>
            <a:endParaRPr lang="en-US" sz="2400" dirty="0" smtClean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3152" y="3454708"/>
            <a:ext cx="310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Reasons</a:t>
            </a:r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: words</a:t>
            </a:r>
            <a:endParaRPr lang="en-US" sz="24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2172" y="4162347"/>
            <a:ext cx="310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Show: calculations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Similar solids or converting units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28645" y="3300094"/>
            <a:ext cx="2855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Area AEFG = 36cm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19256"/>
          <a:stretch/>
        </p:blipFill>
        <p:spPr>
          <a:xfrm>
            <a:off x="1907704" y="1234723"/>
            <a:ext cx="6065174" cy="1999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22375" y="4149080"/>
            <a:ext cx="24855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Segoe Print" charset="0"/>
                <a:ea typeface="Segoe Print" charset="0"/>
                <a:cs typeface="Segoe Print" charset="0"/>
              </a:rPr>
              <a:t>Length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latin typeface="Segoe Print" charset="0"/>
                <a:ea typeface="Segoe Print" charset="0"/>
                <a:cs typeface="Segoe Print" charset="0"/>
              </a:rPr>
              <a:t>Area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latin typeface="Segoe Print" charset="0"/>
                <a:ea typeface="Segoe Print" charset="0"/>
                <a:cs typeface="Segoe Print" charset="0"/>
              </a:rPr>
              <a:t>Volume</a:t>
            </a:r>
            <a:endParaRPr lang="en-US" sz="32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4293096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Scale Factor</a:t>
            </a:r>
            <a:endParaRPr lang="en-US" sz="28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58703" y="5079614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SF</a:t>
            </a:r>
            <a:r>
              <a:rPr lang="en-US" sz="2800" baseline="300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2</a:t>
            </a:r>
            <a:endParaRPr lang="en-US" sz="28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58703" y="5805264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SF</a:t>
            </a:r>
            <a:r>
              <a:rPr lang="en-US" sz="2800" baseline="30000" dirty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3</a:t>
            </a:r>
            <a:endParaRPr lang="en-US" sz="28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41888" y="3449601"/>
            <a:ext cx="2485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Segoe Print" charset="0"/>
                <a:ea typeface="Segoe Print" charset="0"/>
                <a:cs typeface="Segoe Print" charset="0"/>
              </a:rPr>
              <a:t>m to cm</a:t>
            </a:r>
            <a:endParaRPr lang="en-US" sz="32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88700" y="4227323"/>
            <a:ext cx="199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x 100</a:t>
            </a:r>
            <a:endParaRPr lang="en-US" sz="28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8934" y="5038180"/>
            <a:ext cx="199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x 100</a:t>
            </a:r>
            <a:r>
              <a:rPr lang="en-US" sz="2800" baseline="300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2</a:t>
            </a:r>
            <a:endParaRPr lang="en-US" sz="28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79472" y="5793315"/>
            <a:ext cx="199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x 100</a:t>
            </a:r>
            <a:r>
              <a:rPr lang="en-US" sz="2800" baseline="300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3</a:t>
            </a:r>
            <a:endParaRPr lang="en-US" sz="28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3" grpId="0"/>
      <p:bldP spid="16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Describe Transformations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1064" y="1074252"/>
            <a:ext cx="4862936" cy="3236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26824" t="3892" r="21402"/>
          <a:stretch/>
        </p:blipFill>
        <p:spPr>
          <a:xfrm>
            <a:off x="1099114" y="3717032"/>
            <a:ext cx="3033507" cy="30086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75500" y="1074252"/>
            <a:ext cx="43165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Name </a:t>
            </a:r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and detail</a:t>
            </a:r>
            <a:endParaRPr lang="en-US" sz="2400" dirty="0" smtClean="0">
              <a:latin typeface="Segoe Print" charset="0"/>
              <a:ea typeface="Segoe Print" charset="0"/>
              <a:cs typeface="Segoe Prin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Line of reflection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Direction and angle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Centre of rotation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Vector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Scale factor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Centre of enlargement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50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Describe Transformations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2091" y="1285839"/>
            <a:ext cx="3691950" cy="37496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656" y="3751312"/>
            <a:ext cx="3102388" cy="30883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5500" y="1074252"/>
            <a:ext cx="43165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Name </a:t>
            </a:r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and detail</a:t>
            </a:r>
            <a:endParaRPr lang="en-US" sz="2400" dirty="0" smtClean="0">
              <a:latin typeface="Segoe Print" charset="0"/>
              <a:ea typeface="Segoe Print" charset="0"/>
              <a:cs typeface="Segoe Prin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Line of reflection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Direction and angle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Centre of rotation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Vector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Scale factor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Centre of enlargement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5404854" y="1844824"/>
            <a:ext cx="1471403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404854" y="3316361"/>
            <a:ext cx="2942804" cy="1480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2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Loci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744" y="2420888"/>
            <a:ext cx="6220655" cy="41292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1587" y="1204737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Closer to A than B</a:t>
            </a:r>
            <a:endParaRPr lang="en-US" sz="28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5" name="Arc 4"/>
          <p:cNvSpPr/>
          <p:nvPr/>
        </p:nvSpPr>
        <p:spPr>
          <a:xfrm>
            <a:off x="1731269" y="460430"/>
            <a:ext cx="4320480" cy="4657780"/>
          </a:xfrm>
          <a:prstGeom prst="arc">
            <a:avLst>
              <a:gd name="adj1" fmla="val 16200000"/>
              <a:gd name="adj2" fmla="val 441719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1171690">
            <a:off x="4415395" y="460430"/>
            <a:ext cx="4320480" cy="4657780"/>
          </a:xfrm>
          <a:prstGeom prst="arc">
            <a:avLst>
              <a:gd name="adj1" fmla="val 16200000"/>
              <a:gd name="adj2" fmla="val 441719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220072" y="460430"/>
            <a:ext cx="0" cy="44807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02641" y="1204737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Closer to AD than AB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0" name="Arc 19"/>
          <p:cNvSpPr/>
          <p:nvPr/>
        </p:nvSpPr>
        <p:spPr>
          <a:xfrm rot="2867937">
            <a:off x="-154835" y="-155852"/>
            <a:ext cx="4320480" cy="4657780"/>
          </a:xfrm>
          <a:prstGeom prst="arc">
            <a:avLst>
              <a:gd name="adj1" fmla="val 18096032"/>
              <a:gd name="adj2" fmla="val 2595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rot="654058">
            <a:off x="229914" y="1789054"/>
            <a:ext cx="4320480" cy="4657780"/>
          </a:xfrm>
          <a:prstGeom prst="arc">
            <a:avLst>
              <a:gd name="adj1" fmla="val 19462556"/>
              <a:gd name="adj2" fmla="val 2595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 rot="4574002">
            <a:off x="2175044" y="47335"/>
            <a:ext cx="4320480" cy="4657780"/>
          </a:xfrm>
          <a:prstGeom prst="arc">
            <a:avLst>
              <a:gd name="adj1" fmla="val 19462556"/>
              <a:gd name="adj2" fmla="val 2595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585505" y="2488157"/>
            <a:ext cx="3466244" cy="36771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2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11" grpId="0" animBg="1"/>
      <p:bldP spid="11" grpId="1" animBg="1"/>
      <p:bldP spid="16" grpId="2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Grouped Data </a:t>
            </a:r>
            <a:r>
              <a:rPr lang="mr-IN" sz="2800" b="1" u="sng" dirty="0" smtClean="0">
                <a:solidFill>
                  <a:schemeClr val="tx1"/>
                </a:solidFill>
                <a:latin typeface="Arial Black" pitchFamily="34" charset="0"/>
              </a:rPr>
              <a:t>–</a:t>
            </a: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 what do you use?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205841"/>
              </p:ext>
            </p:extLst>
          </p:nvPr>
        </p:nvGraphicFramePr>
        <p:xfrm>
          <a:off x="1085350" y="2330788"/>
          <a:ext cx="48482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100"/>
                <a:gridCol w="2424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/>
                        </a:rPr>
                        <a:t>Weekly wage (£x)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/>
                        </a:rPr>
                        <a:t>Frequency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s-IS" sz="2800">
                          <a:effectLst/>
                        </a:rPr>
                        <a:t>100 &lt; </a:t>
                      </a:r>
                      <a:r>
                        <a:rPr lang="is-IS" sz="2800" i="1">
                          <a:effectLst/>
                        </a:rPr>
                        <a:t>x </a:t>
                      </a:r>
                      <a:r>
                        <a:rPr lang="is-IS" sz="2800">
                          <a:effectLst/>
                        </a:rPr>
                        <a:t>≤ 200 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effectLst/>
                        </a:rPr>
                        <a:t>8</a:t>
                      </a:r>
                    </a:p>
                  </a:txBody>
                  <a:tcPr marL="63500" marR="63500" marT="63500" marB="635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s-IS" sz="2800">
                          <a:effectLst/>
                        </a:rPr>
                        <a:t>200 &lt; </a:t>
                      </a:r>
                      <a:r>
                        <a:rPr lang="is-IS" sz="2800" i="1">
                          <a:effectLst/>
                        </a:rPr>
                        <a:t>x </a:t>
                      </a:r>
                      <a:r>
                        <a:rPr lang="is-IS" sz="2800">
                          <a:effectLst/>
                        </a:rPr>
                        <a:t>≤ 300 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effectLst/>
                        </a:rPr>
                        <a:t>15</a:t>
                      </a:r>
                    </a:p>
                  </a:txBody>
                  <a:tcPr marL="63500" marR="63500" marT="63500" marB="635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s-IS" sz="2800">
                          <a:effectLst/>
                        </a:rPr>
                        <a:t>300 &lt; </a:t>
                      </a:r>
                      <a:r>
                        <a:rPr lang="is-IS" sz="2800" i="1">
                          <a:effectLst/>
                        </a:rPr>
                        <a:t>x </a:t>
                      </a:r>
                      <a:r>
                        <a:rPr lang="is-IS" sz="2800">
                          <a:effectLst/>
                        </a:rPr>
                        <a:t>≤ 400 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effectLst/>
                        </a:rPr>
                        <a:t>30</a:t>
                      </a:r>
                    </a:p>
                  </a:txBody>
                  <a:tcPr marL="63500" marR="63500" marT="63500" marB="635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s-IS" sz="2800">
                          <a:effectLst/>
                        </a:rPr>
                        <a:t>400 &lt; </a:t>
                      </a:r>
                      <a:r>
                        <a:rPr lang="is-IS" sz="2800" i="1">
                          <a:effectLst/>
                        </a:rPr>
                        <a:t>x </a:t>
                      </a:r>
                      <a:r>
                        <a:rPr lang="is-IS" sz="2800">
                          <a:effectLst/>
                        </a:rPr>
                        <a:t>≤ 500 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effectLst/>
                        </a:rPr>
                        <a:t>17</a:t>
                      </a:r>
                    </a:p>
                  </a:txBody>
                  <a:tcPr marL="63500" marR="63500" marT="63500" marB="635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s-IS" sz="2800">
                          <a:effectLst/>
                        </a:rPr>
                        <a:t>500 &lt; </a:t>
                      </a:r>
                      <a:r>
                        <a:rPr lang="is-IS" sz="2800" i="1">
                          <a:effectLst/>
                        </a:rPr>
                        <a:t>x </a:t>
                      </a:r>
                      <a:r>
                        <a:rPr lang="is-IS" sz="2800">
                          <a:effectLst/>
                        </a:rPr>
                        <a:t>≤ 600 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effectLst/>
                        </a:rPr>
                        <a:t>7</a:t>
                      </a:r>
                    </a:p>
                  </a:txBody>
                  <a:tcPr marL="63500" marR="63500" marT="63500" marB="6350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s-IS" sz="2800">
                          <a:effectLst/>
                        </a:rPr>
                        <a:t>600 &lt; </a:t>
                      </a:r>
                      <a:r>
                        <a:rPr lang="is-IS" sz="2800" i="1">
                          <a:effectLst/>
                        </a:rPr>
                        <a:t>x </a:t>
                      </a:r>
                      <a:r>
                        <a:rPr lang="is-IS" sz="2800">
                          <a:effectLst/>
                        </a:rPr>
                        <a:t>≤ 700 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/>
                        </a:rPr>
                        <a:t>3</a:t>
                      </a:r>
                    </a:p>
                  </a:txBody>
                  <a:tcPr marL="63500" marR="63500" marT="63500" marB="6350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74159" y="1092757"/>
            <a:ext cx="2987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Mean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95528" y="1503565"/>
            <a:ext cx="2987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Frequency polygon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3550" y="3819299"/>
            <a:ext cx="2987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Cumulative Frequency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030954" y="1285839"/>
                <a:ext cx="2987824" cy="859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mr-IN" sz="240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𝑇𝑜𝑡𝑎𝑙</m:t>
                          </m:r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𝑚𝑖𝑑𝑝𝑜𝑖𝑛𝑡</m:t>
                          </m:r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 ×</m:t>
                          </m:r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𝑓𝑟𝑒𝑞𝑢𝑒𝑛𝑐𝑦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𝑇𝑜𝑡𝑎𝑙</m:t>
                          </m:r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𝑓𝑟𝑒𝑞𝑢𝑒𝑛𝑐𝑦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954" y="1285839"/>
                <a:ext cx="2987824" cy="859210"/>
              </a:xfrm>
              <a:prstGeom prst="rect">
                <a:avLst/>
              </a:prstGeom>
              <a:blipFill rotWithShape="0">
                <a:blip r:embed="rId6"/>
                <a:stretch>
                  <a:fillRect r="-3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995528" y="2383845"/>
            <a:ext cx="3210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Plot midpoint against frequency</a:t>
            </a:r>
            <a:endParaRPr lang="en-US" sz="24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02512" y="4778329"/>
            <a:ext cx="3697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Plot upper bound  against cumulative frequency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(running total)</a:t>
            </a:r>
            <a:endParaRPr lang="en-US" sz="24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89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6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Comparing Data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464" y="1274429"/>
            <a:ext cx="5105400" cy="3822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56176" y="1285839"/>
            <a:ext cx="2987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Compare mean or median </a:t>
            </a:r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in context</a:t>
            </a:r>
            <a:endParaRPr lang="en-US" sz="28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3395290"/>
            <a:ext cx="2987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Compare inter-quartile range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b="35260"/>
          <a:stretch/>
        </p:blipFill>
        <p:spPr>
          <a:xfrm>
            <a:off x="2339752" y="5211553"/>
            <a:ext cx="4241800" cy="15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5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Interpreting cumulative frequency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8104" y="1228918"/>
            <a:ext cx="2987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Median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3952" y="3834322"/>
            <a:ext cx="4039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Interquartile Range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114" y="1140418"/>
            <a:ext cx="4324838" cy="5717582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2057400" y="3886200"/>
            <a:ext cx="2146300" cy="2565400"/>
          </a:xfrm>
          <a:custGeom>
            <a:avLst/>
            <a:gdLst>
              <a:gd name="connsiteX0" fmla="*/ 0 w 2146300"/>
              <a:gd name="connsiteY0" fmla="*/ 0 h 2565400"/>
              <a:gd name="connsiteX1" fmla="*/ 2146300 w 2146300"/>
              <a:gd name="connsiteY1" fmla="*/ 12700 h 2565400"/>
              <a:gd name="connsiteX2" fmla="*/ 2146300 w 2146300"/>
              <a:gd name="connsiteY2" fmla="*/ 2565400 h 256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6300" h="2565400">
                <a:moveTo>
                  <a:pt x="0" y="0"/>
                </a:moveTo>
                <a:lnTo>
                  <a:pt x="2146300" y="12700"/>
                </a:lnTo>
                <a:lnTo>
                  <a:pt x="2146300" y="256540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044700" y="2616200"/>
            <a:ext cx="2425700" cy="3822700"/>
          </a:xfrm>
          <a:custGeom>
            <a:avLst/>
            <a:gdLst>
              <a:gd name="connsiteX0" fmla="*/ 0 w 2425700"/>
              <a:gd name="connsiteY0" fmla="*/ 0 h 3822700"/>
              <a:gd name="connsiteX1" fmla="*/ 2425700 w 2425700"/>
              <a:gd name="connsiteY1" fmla="*/ 25400 h 3822700"/>
              <a:gd name="connsiteX2" fmla="*/ 2400300 w 2425700"/>
              <a:gd name="connsiteY2" fmla="*/ 3822700 h 38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5700" h="3822700">
                <a:moveTo>
                  <a:pt x="0" y="0"/>
                </a:moveTo>
                <a:lnTo>
                  <a:pt x="2425700" y="25400"/>
                </a:lnTo>
                <a:lnTo>
                  <a:pt x="2400300" y="38227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057400" y="5156200"/>
            <a:ext cx="1676400" cy="1295400"/>
          </a:xfrm>
          <a:custGeom>
            <a:avLst/>
            <a:gdLst>
              <a:gd name="connsiteX0" fmla="*/ 0 w 1676400"/>
              <a:gd name="connsiteY0" fmla="*/ 0 h 1295400"/>
              <a:gd name="connsiteX1" fmla="*/ 1676400 w 1676400"/>
              <a:gd name="connsiteY1" fmla="*/ 0 h 1295400"/>
              <a:gd name="connsiteX2" fmla="*/ 1676400 w 1676400"/>
              <a:gd name="connsiteY2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6400" h="1295400">
                <a:moveTo>
                  <a:pt x="0" y="0"/>
                </a:moveTo>
                <a:lnTo>
                  <a:pt x="1676400" y="0"/>
                </a:lnTo>
                <a:lnTo>
                  <a:pt x="1676400" y="12954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0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Histograms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639" y="1628800"/>
            <a:ext cx="6598404" cy="51001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960" y="1204394"/>
            <a:ext cx="3968406" cy="23168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0742" y="1139003"/>
            <a:ext cx="354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Print" charset="0"/>
                <a:ea typeface="Segoe Print" charset="0"/>
                <a:cs typeface="Segoe Print" charset="0"/>
              </a:rPr>
              <a:t>Area = frequency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2598" y="1204394"/>
            <a:ext cx="111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FD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03905" y="3529910"/>
            <a:ext cx="4013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Segoe Print" charset="0"/>
                <a:ea typeface="Segoe Print" charset="0"/>
                <a:cs typeface="Segoe Print" charset="0"/>
              </a:rPr>
              <a:t>Frequency Density =</a:t>
            </a:r>
            <a:endParaRPr lang="en-US" sz="2800" dirty="0">
              <a:latin typeface="Segoe Print" charset="0"/>
              <a:ea typeface="Segoe Print" charset="0"/>
              <a:cs typeface="Segoe Print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117580" y="3986534"/>
                <a:ext cx="3549250" cy="899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𝐹𝑟𝑒𝑞𝑢𝑒𝑛𝑐𝑦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𝐶𝑙𝑎𝑠𝑠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 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𝑊𝑖𝑑𝑡h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580" y="3986534"/>
                <a:ext cx="3549250" cy="89909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12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Trigonometry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939" y="1675222"/>
            <a:ext cx="4075444" cy="1753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75672" y="1696555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Segoe Print" charset="0"/>
                <a:ea typeface="Segoe Print" charset="0"/>
                <a:cs typeface="Segoe Print" charset="0"/>
              </a:rPr>
              <a:t>Write down the </a:t>
            </a:r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calculation you would put into your calculator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2374" y="5013176"/>
            <a:ext cx="6157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Replace the sin/cos/tan of the angle</a:t>
            </a:r>
          </a:p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with the exact ratio to solve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04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Ratio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25508" y="1156257"/>
            <a:ext cx="68572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333333"/>
                </a:solidFill>
                <a:latin typeface="Verdana" charset="0"/>
              </a:rPr>
              <a:t>Pam and Martin share some money in the ratio 3 : 7.</a:t>
            </a:r>
          </a:p>
          <a:p>
            <a:r>
              <a:rPr lang="en-US" dirty="0" smtClean="0">
                <a:solidFill>
                  <a:srgbClr val="333333"/>
                </a:solidFill>
                <a:latin typeface="Verdana" charset="0"/>
              </a:rPr>
              <a:t>Martin has £24 more than Pam.</a:t>
            </a:r>
          </a:p>
          <a:p>
            <a:r>
              <a:rPr lang="en-US" dirty="0" smtClean="0">
                <a:solidFill>
                  <a:srgbClr val="333333"/>
                </a:solidFill>
                <a:latin typeface="Verdana" charset="0"/>
              </a:rPr>
              <a:t>How much do they share?</a:t>
            </a:r>
            <a:endParaRPr lang="en-US" b="0" i="0" u="none" strike="noStrike" dirty="0">
              <a:solidFill>
                <a:srgbClr val="333333"/>
              </a:solidFill>
              <a:effectLst/>
              <a:latin typeface="Verdan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0664" y="3851586"/>
            <a:ext cx="77561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White shapes and black shapes are used in a game. </a:t>
            </a:r>
            <a:br>
              <a:rPr lang="en-US" dirty="0">
                <a:solidFill>
                  <a:srgbClr val="333333"/>
                </a:solidFill>
                <a:latin typeface="Verdana" charset="0"/>
              </a:rPr>
            </a:br>
            <a:r>
              <a:rPr lang="en-US" dirty="0">
                <a:solidFill>
                  <a:srgbClr val="333333"/>
                </a:solidFill>
                <a:latin typeface="Verdana" charset="0"/>
              </a:rPr>
              <a:t>Some of the shapes are circles. </a:t>
            </a:r>
            <a:br>
              <a:rPr lang="en-US" dirty="0">
                <a:solidFill>
                  <a:srgbClr val="333333"/>
                </a:solidFill>
                <a:latin typeface="Verdana" charset="0"/>
              </a:rPr>
            </a:br>
            <a:r>
              <a:rPr lang="en-US" dirty="0">
                <a:solidFill>
                  <a:srgbClr val="333333"/>
                </a:solidFill>
                <a:latin typeface="Verdana" charset="0"/>
              </a:rPr>
              <a:t>All the other shapes are squares.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The ratio of the number of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white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shapes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to the number of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black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shapes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is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3:7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The ratio of the number of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white circles 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to the number of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white squares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is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4:5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The ratio of the number of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black circles 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to the number of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black squares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is 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2:5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Work out what fraction of all the shapes are circles.</a:t>
            </a:r>
            <a:endParaRPr lang="en-US" b="0" i="0" u="none" strike="noStrike" dirty="0">
              <a:solidFill>
                <a:srgbClr val="333333"/>
              </a:solidFill>
              <a:effectLst/>
              <a:latin typeface="Verdan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2197" y="2182984"/>
            <a:ext cx="561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Draw the boxes to help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78919" y="3429000"/>
            <a:ext cx="561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Use fractions of (x) fractions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Percentages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0611" y="3645024"/>
            <a:ext cx="67395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A set of </a:t>
            </a:r>
            <a:r>
              <a:rPr lang="en-US" dirty="0" err="1">
                <a:solidFill>
                  <a:srgbClr val="333333"/>
                </a:solidFill>
                <a:latin typeface="Verdana" charset="0"/>
              </a:rPr>
              <a:t>tyres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 normally costs £500 </a:t>
            </a:r>
            <a:br>
              <a:rPr lang="en-US" dirty="0">
                <a:solidFill>
                  <a:srgbClr val="333333"/>
                </a:solidFill>
                <a:latin typeface="Verdana" charset="0"/>
              </a:rPr>
            </a:br>
            <a:r>
              <a:rPr lang="en-US" dirty="0">
                <a:solidFill>
                  <a:srgbClr val="333333"/>
                </a:solidFill>
                <a:latin typeface="Verdana" charset="0"/>
              </a:rPr>
              <a:t>In a sale there is a 30% discount.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Work out the sale price of the set of </a:t>
            </a:r>
            <a:r>
              <a:rPr lang="en-US" dirty="0" err="1">
                <a:solidFill>
                  <a:srgbClr val="333333"/>
                </a:solidFill>
                <a:latin typeface="Verdana" charset="0"/>
              </a:rPr>
              <a:t>tyres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.</a:t>
            </a:r>
            <a:endParaRPr lang="en-US" b="0" i="0" u="none" strike="noStrike" dirty="0">
              <a:solidFill>
                <a:srgbClr val="333333"/>
              </a:solidFill>
              <a:effectLst/>
              <a:latin typeface="Verdan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6207" y="5196060"/>
            <a:ext cx="7305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In a sale, the price of a jacket is reduced.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The jacket has a normal price of £52 </a:t>
            </a:r>
            <a:br>
              <a:rPr lang="en-US" dirty="0">
                <a:solidFill>
                  <a:srgbClr val="333333"/>
                </a:solidFill>
                <a:latin typeface="Verdana" charset="0"/>
              </a:rPr>
            </a:br>
            <a:r>
              <a:rPr lang="en-US" dirty="0">
                <a:solidFill>
                  <a:srgbClr val="333333"/>
                </a:solidFill>
                <a:latin typeface="Verdana" charset="0"/>
              </a:rPr>
              <a:t>The jacket has a sale price of £41.60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Work out the percentage reduction in the price of the jacket.</a:t>
            </a:r>
            <a:endParaRPr lang="en-US" b="0" i="0" u="none" strike="noStrike" dirty="0">
              <a:solidFill>
                <a:srgbClr val="333333"/>
              </a:solidFill>
              <a:effectLst/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2527" y="1216824"/>
            <a:ext cx="78078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Jules buys a washing machine.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20% VAT is added to the price of the washing machine. </a:t>
            </a:r>
            <a:br>
              <a:rPr lang="en-US" dirty="0">
                <a:solidFill>
                  <a:srgbClr val="333333"/>
                </a:solidFill>
                <a:latin typeface="Verdana" charset="0"/>
              </a:rPr>
            </a:br>
            <a:r>
              <a:rPr lang="en-US" dirty="0">
                <a:solidFill>
                  <a:srgbClr val="333333"/>
                </a:solidFill>
                <a:latin typeface="Verdana" charset="0"/>
              </a:rPr>
              <a:t>Jules then has to pay a total of £600</a:t>
            </a:r>
          </a:p>
          <a:p>
            <a:r>
              <a:rPr lang="en-US" dirty="0">
                <a:solidFill>
                  <a:srgbClr val="333333"/>
                </a:solidFill>
                <a:latin typeface="Verdana" charset="0"/>
              </a:rPr>
              <a:t>What is the price of the washing machine with </a:t>
            </a:r>
            <a:r>
              <a:rPr lang="en-US" b="1" dirty="0">
                <a:solidFill>
                  <a:srgbClr val="333333"/>
                </a:solidFill>
                <a:latin typeface="Verdana" charset="0"/>
              </a:rPr>
              <a:t>no</a:t>
            </a:r>
            <a:r>
              <a:rPr lang="en-US" dirty="0">
                <a:solidFill>
                  <a:srgbClr val="333333"/>
                </a:solidFill>
                <a:latin typeface="Verdana" charset="0"/>
              </a:rPr>
              <a:t> VAT added?</a:t>
            </a:r>
            <a:endParaRPr lang="en-US" b="0" i="0" u="none" strike="noStrike" dirty="0">
              <a:solidFill>
                <a:srgbClr val="333333"/>
              </a:solidFill>
              <a:effectLst/>
              <a:latin typeface="Verdana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2375" y="2564453"/>
            <a:ext cx="3303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Normal / original </a:t>
            </a:r>
          </a:p>
          <a:p>
            <a:pPr algn="ctr"/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100%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093431" y="2563506"/>
                <a:ext cx="23385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Segoe Print" charset="0"/>
                    <a:ea typeface="Segoe Print" charset="0"/>
                    <a:cs typeface="Segoe Print" charset="0"/>
                  </a:rPr>
                  <a:t>Sale / new</a:t>
                </a:r>
              </a:p>
              <a:p>
                <a:pPr algn="ctr"/>
                <a:r>
                  <a:rPr lang="en-US" sz="2400" dirty="0" smtClean="0">
                    <a:latin typeface="Segoe Print" charset="0"/>
                    <a:ea typeface="Segoe Print" charset="0"/>
                    <a:cs typeface="Segoe Print" charset="0"/>
                  </a:rPr>
                  <a:t>100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sz="2400" dirty="0" smtClean="0">
                    <a:latin typeface="Segoe Print" charset="0"/>
                    <a:ea typeface="Segoe Print" charset="0"/>
                    <a:cs typeface="Segoe Print" charset="0"/>
                  </a:rPr>
                  <a:t>%</a:t>
                </a:r>
                <a:endParaRPr lang="en-US" sz="2400" dirty="0"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431" y="2563506"/>
                <a:ext cx="2338561" cy="830997"/>
              </a:xfrm>
              <a:prstGeom prst="rect">
                <a:avLst/>
              </a:prstGeom>
              <a:blipFill rotWithShape="0">
                <a:blip r:embed="rId6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977114" y="5196060"/>
                <a:ext cx="3166886" cy="859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𝐷𝑖𝑓𝑓𝑒𝑟𝑒𝑛𝑐𝑒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  <a:ea typeface="Segoe Print" charset="0"/>
                              <a:cs typeface="Segoe Print" charset="0"/>
                            </a:rPr>
                            <m:t>𝑜𝑟𝑖𝑔𝑖𝑛𝑎𝑙</m:t>
                          </m:r>
                        </m:den>
                      </m:f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×100%</m:t>
                      </m:r>
                    </m:oMath>
                  </m:oMathPara>
                </a14:m>
                <a:endParaRPr lang="en-US" sz="2400" dirty="0"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114" y="5196060"/>
                <a:ext cx="3166886" cy="85927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92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Go and kick some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Final remembers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3026" y="1412776"/>
            <a:ext cx="4241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Segoe Print" charset="0"/>
                <a:ea typeface="Segoe Print" charset="0"/>
                <a:cs typeface="Segoe Print" charset="0"/>
              </a:rPr>
              <a:t>Estimate</a:t>
            </a:r>
          </a:p>
          <a:p>
            <a:pPr algn="ctr"/>
            <a:r>
              <a:rPr lang="en-US" sz="3200" dirty="0" smtClean="0">
                <a:solidFill>
                  <a:srgbClr val="C00000"/>
                </a:solidFill>
                <a:latin typeface="Segoe Print" charset="0"/>
                <a:ea typeface="Segoe Print" charset="0"/>
                <a:cs typeface="Segoe Print" charset="0"/>
              </a:rPr>
              <a:t>1 significant figure</a:t>
            </a:r>
            <a:endParaRPr lang="en-US" sz="3200" dirty="0">
              <a:solidFill>
                <a:srgbClr val="C00000"/>
              </a:solidFill>
              <a:latin typeface="Segoe Print" charset="0"/>
              <a:ea typeface="Segoe Print" charset="0"/>
              <a:cs typeface="Segoe Print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02938" y="2365867"/>
                <a:ext cx="424106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Segoe Print" charset="0"/>
                    <a:ea typeface="Segoe Print" charset="0"/>
                    <a:cs typeface="Segoe Print" charset="0"/>
                  </a:rPr>
                  <a:t>Circles</a:t>
                </a:r>
              </a:p>
              <a:p>
                <a:pPr algn="ctr"/>
                <a:r>
                  <a:rPr lang="en-US" sz="3200" dirty="0" smtClean="0">
                    <a:solidFill>
                      <a:srgbClr val="C00000"/>
                    </a:solidFill>
                    <a:latin typeface="Segoe Print" charset="0"/>
                    <a:ea typeface="Segoe Print" charset="0"/>
                    <a:cs typeface="Segoe Print" charset="0"/>
                  </a:rPr>
                  <a:t>Keep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endParaRPr lang="en-US" sz="3200" dirty="0">
                  <a:solidFill>
                    <a:srgbClr val="C00000"/>
                  </a:solidFill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938" y="2365867"/>
                <a:ext cx="4241062" cy="1077218"/>
              </a:xfrm>
              <a:prstGeom prst="rect">
                <a:avLst/>
              </a:prstGeom>
              <a:blipFill rotWithShape="0">
                <a:blip r:embed="rId6"/>
                <a:stretch>
                  <a:fillRect t="-7345" b="-18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331640" y="3674682"/>
                <a:ext cx="424106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Segoe Print" charset="0"/>
                    <a:ea typeface="Segoe Print" charset="0"/>
                    <a:cs typeface="Segoe Print" charset="0"/>
                  </a:rPr>
                  <a:t>Error interval</a:t>
                </a:r>
                <a:endParaRPr lang="en-GB" sz="3200" i="1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≤</m:t>
                      </m:r>
                      <m:r>
                        <a:rPr lang="en-GB" sz="32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mr-IN" sz="32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&lt;</m:t>
                      </m:r>
                    </m:oMath>
                  </m:oMathPara>
                </a14:m>
                <a:endParaRPr lang="en-US" sz="3200" dirty="0" smtClean="0">
                  <a:solidFill>
                    <a:srgbClr val="C00000"/>
                  </a:solidFill>
                  <a:latin typeface="Segoe Print" charset="0"/>
                  <a:ea typeface="Segoe Print" charset="0"/>
                  <a:cs typeface="Segoe Print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674682"/>
                <a:ext cx="4241062" cy="1077218"/>
              </a:xfrm>
              <a:prstGeom prst="rect">
                <a:avLst/>
              </a:prstGeom>
              <a:blipFill rotWithShape="0">
                <a:blip r:embed="rId7"/>
                <a:stretch>
                  <a:fillRect t="-6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2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8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15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 believe in you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irc_ilrp_mut" descr="https://encrypted-tbn3.gstatic.com/images?q=tbn:ANd9GcSsuT7K23g48FO59MZvrXieRR-sbIL_gtbxql6EwN2t1OhdJzDBlcyZ6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1222375" y="294891"/>
            <a:ext cx="7742113" cy="75784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u="sng" dirty="0" smtClean="0">
                <a:solidFill>
                  <a:schemeClr val="tx1"/>
                </a:solidFill>
                <a:latin typeface="Arial Black" pitchFamily="34" charset="0"/>
              </a:rPr>
              <a:t>Formula</a:t>
            </a:r>
            <a:endParaRPr lang="en-GB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2375" y="1285839"/>
            <a:ext cx="4211505" cy="54227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03916" y="1484784"/>
            <a:ext cx="3303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Segoe Print" charset="0"/>
                <a:ea typeface="Segoe Print" charset="0"/>
                <a:cs typeface="Segoe Print" charset="0"/>
              </a:rPr>
              <a:t>Which formulae do you need to keep looking at before you go in?</a:t>
            </a:r>
            <a:endParaRPr lang="en-US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53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86272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35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16200000">
            <a:off x="-1647461" y="3580407"/>
            <a:ext cx="42755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Go kick some</a:t>
            </a:r>
            <a:endParaRPr lang="en-GB" altLang="en-US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140418"/>
            <a:ext cx="717412" cy="1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rc_ilrp_mut" descr="https://encrypted-tbn3.gstatic.com/images?q=tbn:ANd9GcSsuT7K23g48FO59MZvrXieRR-sbIL_gtbxql6EwN2t1OhdJzDBlcyZ6Q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200435"/>
            <a:ext cx="497861" cy="62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232463"/>
            <a:ext cx="2857500" cy="2857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5076" y="3429000"/>
            <a:ext cx="2940918" cy="29409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970" y="3662363"/>
            <a:ext cx="3289300" cy="2463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457" y="200435"/>
            <a:ext cx="30099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plate Lesson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2F2B19B9-8256-3546-90E1-E39834C9069C}" vid="{07C93363-25CA-094B-A084-92B5ACA427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Lesson slides</Template>
  <TotalTime>641</TotalTime>
  <Words>667</Words>
  <Application>Microsoft Macintosh PowerPoint</Application>
  <PresentationFormat>On-screen Show (4:3)</PresentationFormat>
  <Paragraphs>213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 Black</vt:lpstr>
      <vt:lpstr>Calibri</vt:lpstr>
      <vt:lpstr>Cambria Math</vt:lpstr>
      <vt:lpstr>Mangal</vt:lpstr>
      <vt:lpstr>MS PGothic</vt:lpstr>
      <vt:lpstr>Segoe Print</vt:lpstr>
      <vt:lpstr>Times New Roman</vt:lpstr>
      <vt:lpstr>Verdana</vt:lpstr>
      <vt:lpstr>Arial</vt:lpstr>
      <vt:lpstr>Template Lesson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st-cooper-n</dc:creator>
  <cp:lastModifiedBy>Nikki Cooper</cp:lastModifiedBy>
  <cp:revision>19</cp:revision>
  <cp:lastPrinted>2016-09-16T12:30:43Z</cp:lastPrinted>
  <dcterms:created xsi:type="dcterms:W3CDTF">2018-05-23T06:46:24Z</dcterms:created>
  <dcterms:modified xsi:type="dcterms:W3CDTF">2018-05-23T19:03:52Z</dcterms:modified>
</cp:coreProperties>
</file>