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9" r:id="rId2"/>
    <p:sldId id="270" r:id="rId3"/>
    <p:sldId id="273" r:id="rId4"/>
    <p:sldId id="278" r:id="rId5"/>
    <p:sldId id="279" r:id="rId6"/>
    <p:sldId id="274" r:id="rId7"/>
    <p:sldId id="275" r:id="rId8"/>
    <p:sldId id="276" r:id="rId9"/>
    <p:sldId id="277" r:id="rId10"/>
    <p:sldId id="280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FF"/>
    <a:srgbClr val="942093"/>
    <a:srgbClr val="FF9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0B69B3-45AF-FD4C-81A9-A68191AE7FEA}" v="3" dt="2020-12-14T19:57:06.6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582"/>
    <p:restoredTop sz="94699"/>
  </p:normalViewPr>
  <p:slideViewPr>
    <p:cSldViewPr>
      <p:cViewPr varScale="1">
        <p:scale>
          <a:sx n="85" d="100"/>
          <a:sy n="85" d="100"/>
        </p:scale>
        <p:origin x="184" y="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0B4FB-F293-425B-93F9-A0581D87A426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E979B-4F86-41A0-8BEC-D774319FD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5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5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453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861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913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938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946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09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754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41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256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311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0EB5F-54BD-480F-A68B-69DE1B4B192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F462E-89CA-4F2F-9180-7A5D8C753F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30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ahXIMUkSXX0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niagara falls tourism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08B747-B7D0-B54F-9377-2DF3A3564242}"/>
              </a:ext>
            </a:extLst>
          </p:cNvPr>
          <p:cNvSpPr txBox="1"/>
          <p:nvPr/>
        </p:nvSpPr>
        <p:spPr>
          <a:xfrm>
            <a:off x="311448" y="197253"/>
            <a:ext cx="6162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A very special sequence…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759803-4E3E-CD47-8AA9-3A87A0951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640" y="3609609"/>
            <a:ext cx="4354912" cy="32317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5DF7E8-77D1-7E44-BE7F-A780C1EF3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48" y="1572352"/>
            <a:ext cx="4476576" cy="3352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1E59F4-991E-714D-9EB4-BC7450A71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192" y="815375"/>
            <a:ext cx="3884478" cy="28780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C427E5-E1CB-5B4E-85FC-8446A5697AD8}"/>
              </a:ext>
            </a:extLst>
          </p:cNvPr>
          <p:cNvSpPr txBox="1"/>
          <p:nvPr/>
        </p:nvSpPr>
        <p:spPr>
          <a:xfrm>
            <a:off x="611560" y="5641737"/>
            <a:ext cx="209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5"/>
              </a:rPr>
              <a:t>Vi Hart Fibonacci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9568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niagara falls tourism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327EE28-4D9E-7F40-B519-BD1E00996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937"/>
            <a:ext cx="8750300" cy="1816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438636-F97C-2245-8003-BF9B295F7BDD}"/>
              </a:ext>
            </a:extLst>
          </p:cNvPr>
          <p:cNvSpPr txBox="1"/>
          <p:nvPr/>
        </p:nvSpPr>
        <p:spPr>
          <a:xfrm>
            <a:off x="467544" y="2132856"/>
            <a:ext cx="13227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1, 1, </a:t>
            </a:r>
          </a:p>
        </p:txBody>
      </p:sp>
    </p:spTree>
    <p:extLst>
      <p:ext uri="{BB962C8B-B14F-4D97-AF65-F5344CB8AC3E}">
        <p14:creationId xmlns:p14="http://schemas.microsoft.com/office/powerpoint/2010/main" val="41077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26A26-C23E-E046-86C9-DE592305E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dirty="0"/>
              <a:t>Choose 2 starting numbers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Find the first 5 terms of your own Fibonacci sequence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Tell your partner the 4</a:t>
            </a:r>
            <a:r>
              <a:rPr lang="en-GB" baseline="30000" dirty="0"/>
              <a:t>th</a:t>
            </a:r>
            <a:r>
              <a:rPr lang="en-GB" dirty="0"/>
              <a:t> and 5</a:t>
            </a:r>
            <a:r>
              <a:rPr lang="en-GB" baseline="30000" dirty="0"/>
              <a:t>th</a:t>
            </a:r>
            <a:r>
              <a:rPr lang="en-GB" dirty="0"/>
              <a:t> terms.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Can they find your starting number?</a:t>
            </a:r>
          </a:p>
        </p:txBody>
      </p:sp>
    </p:spTree>
    <p:extLst>
      <p:ext uri="{BB962C8B-B14F-4D97-AF65-F5344CB8AC3E}">
        <p14:creationId xmlns:p14="http://schemas.microsoft.com/office/powerpoint/2010/main" val="105206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526D1-5ACF-734A-B6FC-C6B7D11A3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Fibonacci Spiral Drawing by Taryn  Libby">
            <a:extLst>
              <a:ext uri="{FF2B5EF4-FFF2-40B4-BE49-F238E27FC236}">
                <a16:creationId xmlns:a16="http://schemas.microsoft.com/office/drawing/2014/main" id="{E444EFAC-6854-6A4C-B570-27FC5887B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4639"/>
            <a:ext cx="4308945" cy="337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677C51-A8A5-8446-8EAB-51344412D0ED}"/>
              </a:ext>
            </a:extLst>
          </p:cNvPr>
          <p:cNvSpPr/>
          <p:nvPr/>
        </p:nvSpPr>
        <p:spPr>
          <a:xfrm>
            <a:off x="119992" y="3645025"/>
            <a:ext cx="3947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>
                <a:solidFill>
                  <a:srgbClr val="666666"/>
                </a:solidFill>
                <a:latin typeface="arial" panose="020B0604020202020204" pitchFamily="34" charset="0"/>
              </a:rPr>
              <a:t>Fibonacci Spiral</a:t>
            </a:r>
            <a:r>
              <a:rPr lang="en-GB" dirty="0">
                <a:solidFill>
                  <a:srgbClr val="666666"/>
                </a:solidFill>
                <a:latin typeface="arial" panose="020B0604020202020204" pitchFamily="34" charset="0"/>
              </a:rPr>
              <a:t> is a drawing by Taryn Libby</a:t>
            </a:r>
            <a:endParaRPr lang="en-GB" dirty="0"/>
          </a:p>
        </p:txBody>
      </p:sp>
      <p:pic>
        <p:nvPicPr>
          <p:cNvPr id="1028" name="Picture 4" descr="Golden Spiral Project">
            <a:extLst>
              <a:ext uri="{FF2B5EF4-FFF2-40B4-BE49-F238E27FC236}">
                <a16:creationId xmlns:a16="http://schemas.microsoft.com/office/drawing/2014/main" id="{9D36FAD3-0954-2344-97F7-AAB2796A2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801" y="404664"/>
            <a:ext cx="3983512" cy="243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BDF51C8-C0CC-3A42-9D47-22C56D34D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082354"/>
            <a:ext cx="2369664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">
            <a:extLst>
              <a:ext uri="{FF2B5EF4-FFF2-40B4-BE49-F238E27FC236}">
                <a16:creationId xmlns:a16="http://schemas.microsoft.com/office/drawing/2014/main" id="{CAF096C0-8BD2-5D45-A763-199E6F152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91590"/>
            <a:ext cx="4067942" cy="275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102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Fibonacci Spiral. Golden Ratio Stock Illustration - Illustration of  education, geometrical: 129915811">
            <a:extLst>
              <a:ext uri="{FF2B5EF4-FFF2-40B4-BE49-F238E27FC236}">
                <a16:creationId xmlns:a16="http://schemas.microsoft.com/office/drawing/2014/main" id="{69BBD9D4-4652-5D47-A8EB-A83D58332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594" y="325950"/>
            <a:ext cx="3110089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n on random">
            <a:extLst>
              <a:ext uri="{FF2B5EF4-FFF2-40B4-BE49-F238E27FC236}">
                <a16:creationId xmlns:a16="http://schemas.microsoft.com/office/drawing/2014/main" id="{58D9039A-55B5-1E49-9BFB-F510C02DE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9" y="156559"/>
            <a:ext cx="2409132" cy="362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ibonacci Spiral Art 2 by Grwobert on deviantART | Spiral art, Fibonacci  spiral art, Fibonacci art">
            <a:extLst>
              <a:ext uri="{FF2B5EF4-FFF2-40B4-BE49-F238E27FC236}">
                <a16:creationId xmlns:a16="http://schemas.microsoft.com/office/drawing/2014/main" id="{C02D3164-456F-2D48-B138-F178E9184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14" y="2146229"/>
            <a:ext cx="2489951" cy="374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Zentangles inside a fun fibonacci spiral = math doodling at its finest!! |  Fibonacci sequence art, Fibonacci art, Fibonacci spiral art">
            <a:extLst>
              <a:ext uri="{FF2B5EF4-FFF2-40B4-BE49-F238E27FC236}">
                <a16:creationId xmlns:a16="http://schemas.microsoft.com/office/drawing/2014/main" id="{48D482C8-6933-6840-91E4-D06BF5F8F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9" y="3992498"/>
            <a:ext cx="3575752" cy="268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ow To Draw Golden Ratio Spiral">
            <a:extLst>
              <a:ext uri="{FF2B5EF4-FFF2-40B4-BE49-F238E27FC236}">
                <a16:creationId xmlns:a16="http://schemas.microsoft.com/office/drawing/2014/main" id="{66F0C629-CB7B-1E45-A577-3BA331AF88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2" r="14956"/>
          <a:stretch/>
        </p:blipFill>
        <p:spPr bwMode="auto">
          <a:xfrm>
            <a:off x="5946249" y="123226"/>
            <a:ext cx="3102142" cy="179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76D843-9453-C244-89F8-971EB97B69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5936" y="4311055"/>
            <a:ext cx="229235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87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C383C01C-FF16-EF49-8BBF-DA276F570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" y="0"/>
            <a:ext cx="2952328" cy="818184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4C1C1A-F3E3-4A4D-8402-2B438DC08A17}"/>
              </a:ext>
            </a:extLst>
          </p:cNvPr>
          <p:cNvSpPr/>
          <p:nvPr/>
        </p:nvSpPr>
        <p:spPr>
          <a:xfrm>
            <a:off x="929681" y="1569419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6A9614-8006-504D-AF50-56CA3B63AEF7}"/>
              </a:ext>
            </a:extLst>
          </p:cNvPr>
          <p:cNvSpPr txBox="1"/>
          <p:nvPr/>
        </p:nvSpPr>
        <p:spPr>
          <a:xfrm>
            <a:off x="364975" y="840976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1. Start at 1!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95DB8B-B597-E447-BAB2-746D0ACD36BC}"/>
              </a:ext>
            </a:extLst>
          </p:cNvPr>
          <p:cNvSpPr/>
          <p:nvPr/>
        </p:nvSpPr>
        <p:spPr>
          <a:xfrm>
            <a:off x="3002868" y="1569419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7AA875-613D-5A4B-BEDB-889A7C41FF1B}"/>
              </a:ext>
            </a:extLst>
          </p:cNvPr>
          <p:cNvSpPr txBox="1"/>
          <p:nvPr/>
        </p:nvSpPr>
        <p:spPr>
          <a:xfrm>
            <a:off x="2225825" y="818184"/>
            <a:ext cx="2046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1. Draw 1 square to the left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03691-C517-2145-B874-782BF64701A4}"/>
              </a:ext>
            </a:extLst>
          </p:cNvPr>
          <p:cNvSpPr/>
          <p:nvPr/>
        </p:nvSpPr>
        <p:spPr>
          <a:xfrm>
            <a:off x="2570820" y="1569419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364F88-0FFF-5D46-9EAC-12072CAD2739}"/>
              </a:ext>
            </a:extLst>
          </p:cNvPr>
          <p:cNvSpPr txBox="1"/>
          <p:nvPr/>
        </p:nvSpPr>
        <p:spPr>
          <a:xfrm>
            <a:off x="4523108" y="563977"/>
            <a:ext cx="2046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2. Draw a 2x2 square above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300DB7-56DE-884A-B812-81387610A748}"/>
              </a:ext>
            </a:extLst>
          </p:cNvPr>
          <p:cNvSpPr/>
          <p:nvPr/>
        </p:nvSpPr>
        <p:spPr>
          <a:xfrm>
            <a:off x="5128887" y="2179308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BEA331-9442-0D45-97C3-8A5AEE9F4AAB}"/>
              </a:ext>
            </a:extLst>
          </p:cNvPr>
          <p:cNvSpPr/>
          <p:nvPr/>
        </p:nvSpPr>
        <p:spPr>
          <a:xfrm>
            <a:off x="4696839" y="2179308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4A2F0F-D830-AE4E-9FC1-B8BB9B793759}"/>
              </a:ext>
            </a:extLst>
          </p:cNvPr>
          <p:cNvSpPr/>
          <p:nvPr/>
        </p:nvSpPr>
        <p:spPr>
          <a:xfrm>
            <a:off x="4696839" y="1315212"/>
            <a:ext cx="864096" cy="86409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93EB5D-ED37-F34F-B28D-2CED526EBE9A}"/>
              </a:ext>
            </a:extLst>
          </p:cNvPr>
          <p:cNvSpPr txBox="1"/>
          <p:nvPr/>
        </p:nvSpPr>
        <p:spPr>
          <a:xfrm>
            <a:off x="6395690" y="563977"/>
            <a:ext cx="240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3. Draw a 3x3 square on the right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C2A24D-A6DF-D444-AB75-BC3B8F2963C5}"/>
              </a:ext>
            </a:extLst>
          </p:cNvPr>
          <p:cNvSpPr/>
          <p:nvPr/>
        </p:nvSpPr>
        <p:spPr>
          <a:xfrm>
            <a:off x="7001469" y="2179308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257696-874C-DA4D-B973-661AF78CB812}"/>
              </a:ext>
            </a:extLst>
          </p:cNvPr>
          <p:cNvSpPr/>
          <p:nvPr/>
        </p:nvSpPr>
        <p:spPr>
          <a:xfrm>
            <a:off x="6569421" y="2179308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E5B3F7-E995-AD43-BF54-58602532FF28}"/>
              </a:ext>
            </a:extLst>
          </p:cNvPr>
          <p:cNvSpPr/>
          <p:nvPr/>
        </p:nvSpPr>
        <p:spPr>
          <a:xfrm>
            <a:off x="6569421" y="1315212"/>
            <a:ext cx="864096" cy="86409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065DE5-D849-C340-9CA7-CADD40BC4531}"/>
              </a:ext>
            </a:extLst>
          </p:cNvPr>
          <p:cNvSpPr/>
          <p:nvPr/>
        </p:nvSpPr>
        <p:spPr>
          <a:xfrm>
            <a:off x="7433517" y="1315212"/>
            <a:ext cx="1223762" cy="129614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B40654-CD41-964F-8D2E-F790F281A5B8}"/>
              </a:ext>
            </a:extLst>
          </p:cNvPr>
          <p:cNvSpPr txBox="1"/>
          <p:nvPr/>
        </p:nvSpPr>
        <p:spPr>
          <a:xfrm>
            <a:off x="398017" y="2437493"/>
            <a:ext cx="240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5. Draw a 5x5 square below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FDDCE56-73CC-DC4E-81C4-A579218F818A}"/>
              </a:ext>
            </a:extLst>
          </p:cNvPr>
          <p:cNvSpPr/>
          <p:nvPr/>
        </p:nvSpPr>
        <p:spPr>
          <a:xfrm>
            <a:off x="861543" y="4018335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D63EFE-43A3-C648-9775-ECE08564EF06}"/>
              </a:ext>
            </a:extLst>
          </p:cNvPr>
          <p:cNvSpPr/>
          <p:nvPr/>
        </p:nvSpPr>
        <p:spPr>
          <a:xfrm>
            <a:off x="429495" y="4018335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A9AFFE-7E48-A446-91F9-BA26681D6166}"/>
              </a:ext>
            </a:extLst>
          </p:cNvPr>
          <p:cNvSpPr/>
          <p:nvPr/>
        </p:nvSpPr>
        <p:spPr>
          <a:xfrm>
            <a:off x="429495" y="3154239"/>
            <a:ext cx="864096" cy="86409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E1B9515-9002-264C-840F-C82B1341B361}"/>
              </a:ext>
            </a:extLst>
          </p:cNvPr>
          <p:cNvSpPr/>
          <p:nvPr/>
        </p:nvSpPr>
        <p:spPr>
          <a:xfrm>
            <a:off x="1293591" y="3154239"/>
            <a:ext cx="1223762" cy="129614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52D12C7-8BBB-A046-820C-C44B3524B1BF}"/>
              </a:ext>
            </a:extLst>
          </p:cNvPr>
          <p:cNvSpPr/>
          <p:nvPr/>
        </p:nvSpPr>
        <p:spPr>
          <a:xfrm>
            <a:off x="429495" y="4450383"/>
            <a:ext cx="2087858" cy="200295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949C63-5668-A94F-88DA-E4562FD550F5}"/>
              </a:ext>
            </a:extLst>
          </p:cNvPr>
          <p:cNvSpPr txBox="1"/>
          <p:nvPr/>
        </p:nvSpPr>
        <p:spPr>
          <a:xfrm>
            <a:off x="2707392" y="2433515"/>
            <a:ext cx="240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8. Draw an 8x8 square on the left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D95B0F-E563-5144-A935-39C61AA02991}"/>
              </a:ext>
            </a:extLst>
          </p:cNvPr>
          <p:cNvSpPr/>
          <p:nvPr/>
        </p:nvSpPr>
        <p:spPr>
          <a:xfrm>
            <a:off x="6667572" y="4034382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0F1F8F3-6B6F-9E4D-A510-411F4CB8D706}"/>
              </a:ext>
            </a:extLst>
          </p:cNvPr>
          <p:cNvSpPr/>
          <p:nvPr/>
        </p:nvSpPr>
        <p:spPr>
          <a:xfrm>
            <a:off x="6235524" y="4034382"/>
            <a:ext cx="432048" cy="4320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11682DC-8408-0D42-A6CB-C04C22AB0F32}"/>
              </a:ext>
            </a:extLst>
          </p:cNvPr>
          <p:cNvSpPr/>
          <p:nvPr/>
        </p:nvSpPr>
        <p:spPr>
          <a:xfrm>
            <a:off x="6235524" y="3170286"/>
            <a:ext cx="864096" cy="86409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5E775AE-79BC-924F-A697-3D007A17FE23}"/>
              </a:ext>
            </a:extLst>
          </p:cNvPr>
          <p:cNvSpPr/>
          <p:nvPr/>
        </p:nvSpPr>
        <p:spPr>
          <a:xfrm>
            <a:off x="7099620" y="3170286"/>
            <a:ext cx="1223762" cy="129614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5127D74-3BA4-1247-8AE3-F46BA8DD4350}"/>
              </a:ext>
            </a:extLst>
          </p:cNvPr>
          <p:cNvSpPr/>
          <p:nvPr/>
        </p:nvSpPr>
        <p:spPr>
          <a:xfrm>
            <a:off x="6235524" y="4459472"/>
            <a:ext cx="2087858" cy="209605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5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D6466CB-C27D-EA4D-97E1-8FB77730F344}"/>
              </a:ext>
            </a:extLst>
          </p:cNvPr>
          <p:cNvSpPr/>
          <p:nvPr/>
        </p:nvSpPr>
        <p:spPr>
          <a:xfrm>
            <a:off x="2851524" y="3170286"/>
            <a:ext cx="3384000" cy="338524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31122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F58CCFFD-20BB-A241-AE0E-9B27C7C0E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" y="0"/>
            <a:ext cx="2952328" cy="8181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D08F96-C633-D048-81CD-00884CEA74CD}"/>
              </a:ext>
            </a:extLst>
          </p:cNvPr>
          <p:cNvSpPr txBox="1"/>
          <p:nvPr/>
        </p:nvSpPr>
        <p:spPr>
          <a:xfrm>
            <a:off x="143476" y="889272"/>
            <a:ext cx="3320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13. Now it starts getting big!</a:t>
            </a:r>
          </a:p>
          <a:p>
            <a:r>
              <a:rPr lang="en-GB" dirty="0"/>
              <a:t>Draw a 13x13 square above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E94CEF0-C28E-ED41-AF3A-E93B990043B7}"/>
              </a:ext>
            </a:extLst>
          </p:cNvPr>
          <p:cNvGrpSpPr/>
          <p:nvPr/>
        </p:nvGrpSpPr>
        <p:grpSpPr>
          <a:xfrm>
            <a:off x="323528" y="2214418"/>
            <a:ext cx="2232248" cy="3609303"/>
            <a:chOff x="323528" y="2564905"/>
            <a:chExt cx="2015482" cy="325881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BBA3A0C-5C7D-8E4C-8441-FEABCEE9C42E}"/>
                </a:ext>
              </a:extLst>
            </p:cNvPr>
            <p:cNvGrpSpPr/>
            <p:nvPr/>
          </p:nvGrpSpPr>
          <p:grpSpPr>
            <a:xfrm>
              <a:off x="323528" y="4581128"/>
              <a:ext cx="2008508" cy="1242593"/>
              <a:chOff x="2851524" y="3170286"/>
              <a:chExt cx="5471858" cy="3385245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AE1751E-A151-8D41-8695-085AEED9C65F}"/>
                  </a:ext>
                </a:extLst>
              </p:cNvPr>
              <p:cNvSpPr/>
              <p:nvPr/>
            </p:nvSpPr>
            <p:spPr>
              <a:xfrm>
                <a:off x="6667572" y="4034382"/>
                <a:ext cx="432048" cy="432048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1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8130A63-6478-F34E-B8A8-E56BFD9DF297}"/>
                  </a:ext>
                </a:extLst>
              </p:cNvPr>
              <p:cNvSpPr/>
              <p:nvPr/>
            </p:nvSpPr>
            <p:spPr>
              <a:xfrm>
                <a:off x="6235524" y="4034382"/>
                <a:ext cx="432048" cy="432048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1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7B09A16-146D-8E41-8785-A27273F9E4EF}"/>
                  </a:ext>
                </a:extLst>
              </p:cNvPr>
              <p:cNvSpPr/>
              <p:nvPr/>
            </p:nvSpPr>
            <p:spPr>
              <a:xfrm>
                <a:off x="6235524" y="3170286"/>
                <a:ext cx="864096" cy="864096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2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2635DDE-2898-7D45-BDB0-62CC90EFB383}"/>
                  </a:ext>
                </a:extLst>
              </p:cNvPr>
              <p:cNvSpPr/>
              <p:nvPr/>
            </p:nvSpPr>
            <p:spPr>
              <a:xfrm>
                <a:off x="7099620" y="3170286"/>
                <a:ext cx="1223762" cy="1296144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3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224B548-D3A0-CE49-B33F-4579319B48DD}"/>
                  </a:ext>
                </a:extLst>
              </p:cNvPr>
              <p:cNvSpPr/>
              <p:nvPr/>
            </p:nvSpPr>
            <p:spPr>
              <a:xfrm>
                <a:off x="6235524" y="4459472"/>
                <a:ext cx="2087858" cy="2096059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5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EB8522B-70DC-F44D-AEA9-14C45C189A26}"/>
                  </a:ext>
                </a:extLst>
              </p:cNvPr>
              <p:cNvSpPr/>
              <p:nvPr/>
            </p:nvSpPr>
            <p:spPr>
              <a:xfrm>
                <a:off x="2851524" y="3170286"/>
                <a:ext cx="3384000" cy="3385245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8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722C9DC-0E51-3E42-A2B1-C58D26E74A13}"/>
                </a:ext>
              </a:extLst>
            </p:cNvPr>
            <p:cNvSpPr/>
            <p:nvPr/>
          </p:nvSpPr>
          <p:spPr>
            <a:xfrm>
              <a:off x="323528" y="2564905"/>
              <a:ext cx="2015482" cy="2016224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rgbClr val="7030A0"/>
                  </a:solidFill>
                </a:rPr>
                <a:t>13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A611C34-135A-0C49-96F7-38FBE550C7C4}"/>
              </a:ext>
            </a:extLst>
          </p:cNvPr>
          <p:cNvSpPr txBox="1"/>
          <p:nvPr/>
        </p:nvSpPr>
        <p:spPr>
          <a:xfrm>
            <a:off x="4020316" y="889272"/>
            <a:ext cx="4060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21. And a 21x21 square to the right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3BCF027-F2D2-3B48-9391-540FB4AFC5C9}"/>
              </a:ext>
            </a:extLst>
          </p:cNvPr>
          <p:cNvGrpSpPr/>
          <p:nvPr/>
        </p:nvGrpSpPr>
        <p:grpSpPr>
          <a:xfrm>
            <a:off x="3055884" y="2214419"/>
            <a:ext cx="2232248" cy="3609303"/>
            <a:chOff x="323528" y="2564905"/>
            <a:chExt cx="2015482" cy="325881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73BD41B-AFDD-DA45-80DC-277D05B03E9B}"/>
                </a:ext>
              </a:extLst>
            </p:cNvPr>
            <p:cNvGrpSpPr/>
            <p:nvPr/>
          </p:nvGrpSpPr>
          <p:grpSpPr>
            <a:xfrm>
              <a:off x="323528" y="4581128"/>
              <a:ext cx="2008508" cy="1242593"/>
              <a:chOff x="2851524" y="3170286"/>
              <a:chExt cx="5471858" cy="3385245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8652399-7C18-624B-AB69-C429199C5240}"/>
                  </a:ext>
                </a:extLst>
              </p:cNvPr>
              <p:cNvSpPr/>
              <p:nvPr/>
            </p:nvSpPr>
            <p:spPr>
              <a:xfrm>
                <a:off x="6667572" y="4034382"/>
                <a:ext cx="432048" cy="432048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1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5189611-EAA0-B44B-8B13-3FBAD8F62775}"/>
                  </a:ext>
                </a:extLst>
              </p:cNvPr>
              <p:cNvSpPr/>
              <p:nvPr/>
            </p:nvSpPr>
            <p:spPr>
              <a:xfrm>
                <a:off x="6235524" y="4034382"/>
                <a:ext cx="432048" cy="432048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1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815601D-4DA4-1245-B3F8-A2C93551DD04}"/>
                  </a:ext>
                </a:extLst>
              </p:cNvPr>
              <p:cNvSpPr/>
              <p:nvPr/>
            </p:nvSpPr>
            <p:spPr>
              <a:xfrm>
                <a:off x="6235524" y="3170286"/>
                <a:ext cx="864096" cy="864096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2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11DDD63-6492-5942-8A6B-75849167999A}"/>
                  </a:ext>
                </a:extLst>
              </p:cNvPr>
              <p:cNvSpPr/>
              <p:nvPr/>
            </p:nvSpPr>
            <p:spPr>
              <a:xfrm>
                <a:off x="7099620" y="3170286"/>
                <a:ext cx="1223762" cy="1296144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3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9653E7C-02DD-1445-9A63-A4EB6170521C}"/>
                  </a:ext>
                </a:extLst>
              </p:cNvPr>
              <p:cNvSpPr/>
              <p:nvPr/>
            </p:nvSpPr>
            <p:spPr>
              <a:xfrm>
                <a:off x="6235524" y="4459472"/>
                <a:ext cx="2087858" cy="2096059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5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44CF42B-33BC-2348-9017-AC86CEF9E247}"/>
                  </a:ext>
                </a:extLst>
              </p:cNvPr>
              <p:cNvSpPr/>
              <p:nvPr/>
            </p:nvSpPr>
            <p:spPr>
              <a:xfrm>
                <a:off x="2851524" y="3170286"/>
                <a:ext cx="3384000" cy="3385245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7030A0"/>
                    </a:solidFill>
                  </a:rPr>
                  <a:t>8</a:t>
                </a:r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6F76B66-FCB0-F446-81C2-31248C684AFF}"/>
                </a:ext>
              </a:extLst>
            </p:cNvPr>
            <p:cNvSpPr/>
            <p:nvPr/>
          </p:nvSpPr>
          <p:spPr>
            <a:xfrm>
              <a:off x="323528" y="2564905"/>
              <a:ext cx="2015482" cy="2016224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>
                  <a:solidFill>
                    <a:srgbClr val="7030A0"/>
                  </a:solidFill>
                </a:rPr>
                <a:t>13</a:t>
              </a: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C7450E3-3690-B140-931B-C67767FB11D8}"/>
              </a:ext>
            </a:extLst>
          </p:cNvPr>
          <p:cNvSpPr/>
          <p:nvPr/>
        </p:nvSpPr>
        <p:spPr>
          <a:xfrm>
            <a:off x="5280408" y="2214418"/>
            <a:ext cx="3607974" cy="360930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7030A0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766776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86445B85-ACBD-2345-A2BF-AE5FDC817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" y="0"/>
            <a:ext cx="2952328" cy="81818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8F963E6-D203-0044-BF18-D1FFE7A75719}"/>
              </a:ext>
            </a:extLst>
          </p:cNvPr>
          <p:cNvGrpSpPr/>
          <p:nvPr/>
        </p:nvGrpSpPr>
        <p:grpSpPr>
          <a:xfrm>
            <a:off x="467544" y="1406072"/>
            <a:ext cx="8280920" cy="5124452"/>
            <a:chOff x="1339364" y="1844824"/>
            <a:chExt cx="5832498" cy="36093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28E74AF-8DA4-784D-A62F-15264B0F3A0A}"/>
                </a:ext>
              </a:extLst>
            </p:cNvPr>
            <p:cNvGrpSpPr/>
            <p:nvPr/>
          </p:nvGrpSpPr>
          <p:grpSpPr>
            <a:xfrm>
              <a:off x="1339364" y="1844825"/>
              <a:ext cx="2224524" cy="3609303"/>
              <a:chOff x="323528" y="2564905"/>
              <a:chExt cx="2008508" cy="3258816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B09FDD7-C32F-3346-AE31-DA82B8E2AB72}"/>
                  </a:ext>
                </a:extLst>
              </p:cNvPr>
              <p:cNvGrpSpPr/>
              <p:nvPr/>
            </p:nvGrpSpPr>
            <p:grpSpPr>
              <a:xfrm>
                <a:off x="323528" y="4581128"/>
                <a:ext cx="2008508" cy="1242593"/>
                <a:chOff x="2851524" y="3170286"/>
                <a:chExt cx="5471858" cy="3385245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8C6E1FF-8678-F547-BF5B-0B01F168D6A0}"/>
                    </a:ext>
                  </a:extLst>
                </p:cNvPr>
                <p:cNvSpPr/>
                <p:nvPr/>
              </p:nvSpPr>
              <p:spPr>
                <a:xfrm>
                  <a:off x="6667572" y="4034382"/>
                  <a:ext cx="432048" cy="432048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4B703B4-320E-2844-ACD5-D9EA58F44311}"/>
                    </a:ext>
                  </a:extLst>
                </p:cNvPr>
                <p:cNvSpPr/>
                <p:nvPr/>
              </p:nvSpPr>
              <p:spPr>
                <a:xfrm>
                  <a:off x="6235524" y="4034382"/>
                  <a:ext cx="432048" cy="432048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019D694-7DF4-5147-89FC-9327F1495EAA}"/>
                    </a:ext>
                  </a:extLst>
                </p:cNvPr>
                <p:cNvSpPr/>
                <p:nvPr/>
              </p:nvSpPr>
              <p:spPr>
                <a:xfrm>
                  <a:off x="6235524" y="3170286"/>
                  <a:ext cx="864096" cy="864096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92DBC93-1577-5248-ADCA-FBEB750F8076}"/>
                    </a:ext>
                  </a:extLst>
                </p:cNvPr>
                <p:cNvSpPr/>
                <p:nvPr/>
              </p:nvSpPr>
              <p:spPr>
                <a:xfrm>
                  <a:off x="7099620" y="3170286"/>
                  <a:ext cx="1223762" cy="1296144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CE74413-CD34-4C4B-A78C-CE9D48C2A85F}"/>
                    </a:ext>
                  </a:extLst>
                </p:cNvPr>
                <p:cNvSpPr/>
                <p:nvPr/>
              </p:nvSpPr>
              <p:spPr>
                <a:xfrm>
                  <a:off x="6235524" y="4459472"/>
                  <a:ext cx="2087858" cy="2096059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D72311D-024B-994E-85E4-60B9FE10E7C1}"/>
                    </a:ext>
                  </a:extLst>
                </p:cNvPr>
                <p:cNvSpPr/>
                <p:nvPr/>
              </p:nvSpPr>
              <p:spPr>
                <a:xfrm>
                  <a:off x="2851524" y="3170286"/>
                  <a:ext cx="3384000" cy="3385245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F3514C2-D2DA-7745-B2DF-3811BABF4CC3}"/>
                  </a:ext>
                </a:extLst>
              </p:cNvPr>
              <p:cNvSpPr/>
              <p:nvPr/>
            </p:nvSpPr>
            <p:spPr>
              <a:xfrm>
                <a:off x="323528" y="2564905"/>
                <a:ext cx="2008508" cy="2016224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600444-7018-4748-9538-C05D731D30EC}"/>
                </a:ext>
              </a:extLst>
            </p:cNvPr>
            <p:cNvSpPr/>
            <p:nvPr/>
          </p:nvSpPr>
          <p:spPr>
            <a:xfrm>
              <a:off x="3563888" y="1844824"/>
              <a:ext cx="3607974" cy="3609303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rgbClr val="7030A0"/>
                </a:solidFill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6790CAA4-199C-404F-99F3-73317E756AEA}"/>
              </a:ext>
            </a:extLst>
          </p:cNvPr>
          <p:cNvSpPr/>
          <p:nvPr/>
        </p:nvSpPr>
        <p:spPr>
          <a:xfrm>
            <a:off x="2881376" y="5045161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EFE3832-CB42-504E-980E-DDC48A111944}"/>
              </a:ext>
            </a:extLst>
          </p:cNvPr>
          <p:cNvSpPr/>
          <p:nvPr/>
        </p:nvSpPr>
        <p:spPr>
          <a:xfrm>
            <a:off x="2631992" y="5278537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0F83091-AC14-2E4A-9CCA-5258340538B9}"/>
              </a:ext>
            </a:extLst>
          </p:cNvPr>
          <p:cNvSpPr/>
          <p:nvPr/>
        </p:nvSpPr>
        <p:spPr>
          <a:xfrm>
            <a:off x="2382642" y="5041145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EB3827C-12D6-B64B-A479-5C6DC99AEEB1}"/>
              </a:ext>
            </a:extLst>
          </p:cNvPr>
          <p:cNvSpPr/>
          <p:nvPr/>
        </p:nvSpPr>
        <p:spPr>
          <a:xfrm>
            <a:off x="2881376" y="4542390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24819F6-F4F0-9A49-BD49-8036B276FDE0}"/>
              </a:ext>
            </a:extLst>
          </p:cNvPr>
          <p:cNvSpPr/>
          <p:nvPr/>
        </p:nvSpPr>
        <p:spPr>
          <a:xfrm>
            <a:off x="3587682" y="5278680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E01B697-4553-834D-8E79-D5C2E6CE19BE}"/>
              </a:ext>
            </a:extLst>
          </p:cNvPr>
          <p:cNvSpPr/>
          <p:nvPr/>
        </p:nvSpPr>
        <p:spPr>
          <a:xfrm>
            <a:off x="2382630" y="6481677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24AE236-5FE9-0A42-BED4-716E7BACED4E}"/>
              </a:ext>
            </a:extLst>
          </p:cNvPr>
          <p:cNvSpPr/>
          <p:nvPr/>
        </p:nvSpPr>
        <p:spPr>
          <a:xfrm>
            <a:off x="429386" y="4538403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7A8683A-ED83-6F4F-8F44-A5C365A09C21}"/>
              </a:ext>
            </a:extLst>
          </p:cNvPr>
          <p:cNvSpPr/>
          <p:nvPr/>
        </p:nvSpPr>
        <p:spPr>
          <a:xfrm>
            <a:off x="3595898" y="1377276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CCA7381-2E32-0B4E-B27A-1CE1D076CF4C}"/>
              </a:ext>
            </a:extLst>
          </p:cNvPr>
          <p:cNvSpPr/>
          <p:nvPr/>
        </p:nvSpPr>
        <p:spPr>
          <a:xfrm>
            <a:off x="8710307" y="6481677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537640-09AF-3441-9BF8-A494A452DF65}"/>
              </a:ext>
            </a:extLst>
          </p:cNvPr>
          <p:cNvSpPr txBox="1"/>
          <p:nvPr/>
        </p:nvSpPr>
        <p:spPr>
          <a:xfrm>
            <a:off x="3039822" y="54266"/>
            <a:ext cx="5840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Draw your spiral.</a:t>
            </a:r>
          </a:p>
          <a:p>
            <a:r>
              <a:rPr lang="en-GB" dirty="0"/>
              <a:t>Stop from the top right of your first square and go in order to each diagonally opposite corner.  </a:t>
            </a:r>
          </a:p>
          <a:p>
            <a:r>
              <a:rPr lang="en-GB" dirty="0"/>
              <a:t>A pair of compasses will make it more accurate.</a:t>
            </a:r>
          </a:p>
        </p:txBody>
      </p:sp>
    </p:spTree>
    <p:extLst>
      <p:ext uri="{BB962C8B-B14F-4D97-AF65-F5344CB8AC3E}">
        <p14:creationId xmlns:p14="http://schemas.microsoft.com/office/powerpoint/2010/main" val="2684961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86445B85-ACBD-2345-A2BF-AE5FDC817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" y="0"/>
            <a:ext cx="2952328" cy="81818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8F963E6-D203-0044-BF18-D1FFE7A75719}"/>
              </a:ext>
            </a:extLst>
          </p:cNvPr>
          <p:cNvGrpSpPr/>
          <p:nvPr/>
        </p:nvGrpSpPr>
        <p:grpSpPr>
          <a:xfrm>
            <a:off x="467544" y="1406072"/>
            <a:ext cx="8280920" cy="5124452"/>
            <a:chOff x="1339364" y="1844824"/>
            <a:chExt cx="5832498" cy="36093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28E74AF-8DA4-784D-A62F-15264B0F3A0A}"/>
                </a:ext>
              </a:extLst>
            </p:cNvPr>
            <p:cNvGrpSpPr/>
            <p:nvPr/>
          </p:nvGrpSpPr>
          <p:grpSpPr>
            <a:xfrm>
              <a:off x="1339364" y="1844825"/>
              <a:ext cx="2224524" cy="3609303"/>
              <a:chOff x="323528" y="2564905"/>
              <a:chExt cx="2008508" cy="3258816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B09FDD7-C32F-3346-AE31-DA82B8E2AB72}"/>
                  </a:ext>
                </a:extLst>
              </p:cNvPr>
              <p:cNvGrpSpPr/>
              <p:nvPr/>
            </p:nvGrpSpPr>
            <p:grpSpPr>
              <a:xfrm>
                <a:off x="323528" y="4581128"/>
                <a:ext cx="2008508" cy="1242593"/>
                <a:chOff x="2851524" y="3170286"/>
                <a:chExt cx="5471858" cy="3385245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8C6E1FF-8678-F547-BF5B-0B01F168D6A0}"/>
                    </a:ext>
                  </a:extLst>
                </p:cNvPr>
                <p:cNvSpPr/>
                <p:nvPr/>
              </p:nvSpPr>
              <p:spPr>
                <a:xfrm>
                  <a:off x="6667572" y="4034382"/>
                  <a:ext cx="432048" cy="432048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4B703B4-320E-2844-ACD5-D9EA58F44311}"/>
                    </a:ext>
                  </a:extLst>
                </p:cNvPr>
                <p:cNvSpPr/>
                <p:nvPr/>
              </p:nvSpPr>
              <p:spPr>
                <a:xfrm>
                  <a:off x="6235524" y="4034382"/>
                  <a:ext cx="432048" cy="432048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019D694-7DF4-5147-89FC-9327F1495EAA}"/>
                    </a:ext>
                  </a:extLst>
                </p:cNvPr>
                <p:cNvSpPr/>
                <p:nvPr/>
              </p:nvSpPr>
              <p:spPr>
                <a:xfrm>
                  <a:off x="6235524" y="3170286"/>
                  <a:ext cx="864096" cy="864096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92DBC93-1577-5248-ADCA-FBEB750F8076}"/>
                    </a:ext>
                  </a:extLst>
                </p:cNvPr>
                <p:cNvSpPr/>
                <p:nvPr/>
              </p:nvSpPr>
              <p:spPr>
                <a:xfrm>
                  <a:off x="7099620" y="3170286"/>
                  <a:ext cx="1223762" cy="1296144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CE74413-CD34-4C4B-A78C-CE9D48C2A85F}"/>
                    </a:ext>
                  </a:extLst>
                </p:cNvPr>
                <p:cNvSpPr/>
                <p:nvPr/>
              </p:nvSpPr>
              <p:spPr>
                <a:xfrm>
                  <a:off x="6235524" y="4459472"/>
                  <a:ext cx="2087858" cy="2096059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D72311D-024B-994E-85E4-60B9FE10E7C1}"/>
                    </a:ext>
                  </a:extLst>
                </p:cNvPr>
                <p:cNvSpPr/>
                <p:nvPr/>
              </p:nvSpPr>
              <p:spPr>
                <a:xfrm>
                  <a:off x="2851524" y="3170286"/>
                  <a:ext cx="3384000" cy="3385245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F3514C2-D2DA-7745-B2DF-3811BABF4CC3}"/>
                  </a:ext>
                </a:extLst>
              </p:cNvPr>
              <p:cNvSpPr/>
              <p:nvPr/>
            </p:nvSpPr>
            <p:spPr>
              <a:xfrm>
                <a:off x="323528" y="2564905"/>
                <a:ext cx="2008508" cy="2016224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600444-7018-4748-9538-C05D731D30EC}"/>
                </a:ext>
              </a:extLst>
            </p:cNvPr>
            <p:cNvSpPr/>
            <p:nvPr/>
          </p:nvSpPr>
          <p:spPr>
            <a:xfrm>
              <a:off x="3563888" y="1844824"/>
              <a:ext cx="3607974" cy="3609303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rgbClr val="7030A0"/>
                </a:solidFill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6790CAA4-199C-404F-99F3-73317E756AEA}"/>
              </a:ext>
            </a:extLst>
          </p:cNvPr>
          <p:cNvSpPr/>
          <p:nvPr/>
        </p:nvSpPr>
        <p:spPr>
          <a:xfrm>
            <a:off x="2881376" y="5045161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EFE3832-CB42-504E-980E-DDC48A111944}"/>
              </a:ext>
            </a:extLst>
          </p:cNvPr>
          <p:cNvSpPr/>
          <p:nvPr/>
        </p:nvSpPr>
        <p:spPr>
          <a:xfrm>
            <a:off x="2631992" y="5278537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0F83091-AC14-2E4A-9CCA-5258340538B9}"/>
              </a:ext>
            </a:extLst>
          </p:cNvPr>
          <p:cNvSpPr/>
          <p:nvPr/>
        </p:nvSpPr>
        <p:spPr>
          <a:xfrm>
            <a:off x="2382642" y="5041145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EB3827C-12D6-B64B-A479-5C6DC99AEEB1}"/>
              </a:ext>
            </a:extLst>
          </p:cNvPr>
          <p:cNvSpPr/>
          <p:nvPr/>
        </p:nvSpPr>
        <p:spPr>
          <a:xfrm>
            <a:off x="2881376" y="4542390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24819F6-F4F0-9A49-BD49-8036B276FDE0}"/>
              </a:ext>
            </a:extLst>
          </p:cNvPr>
          <p:cNvSpPr/>
          <p:nvPr/>
        </p:nvSpPr>
        <p:spPr>
          <a:xfrm>
            <a:off x="3587682" y="5278680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E01B697-4553-834D-8E79-D5C2E6CE19BE}"/>
              </a:ext>
            </a:extLst>
          </p:cNvPr>
          <p:cNvSpPr/>
          <p:nvPr/>
        </p:nvSpPr>
        <p:spPr>
          <a:xfrm>
            <a:off x="2382630" y="6481677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24AE236-5FE9-0A42-BED4-716E7BACED4E}"/>
              </a:ext>
            </a:extLst>
          </p:cNvPr>
          <p:cNvSpPr/>
          <p:nvPr/>
        </p:nvSpPr>
        <p:spPr>
          <a:xfrm>
            <a:off x="429386" y="4538403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7A8683A-ED83-6F4F-8F44-A5C365A09C21}"/>
              </a:ext>
            </a:extLst>
          </p:cNvPr>
          <p:cNvSpPr/>
          <p:nvPr/>
        </p:nvSpPr>
        <p:spPr>
          <a:xfrm>
            <a:off x="3595898" y="1377276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CCA7381-2E32-0B4E-B27A-1CE1D076CF4C}"/>
              </a:ext>
            </a:extLst>
          </p:cNvPr>
          <p:cNvSpPr/>
          <p:nvPr/>
        </p:nvSpPr>
        <p:spPr>
          <a:xfrm>
            <a:off x="8710307" y="6481677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537640-09AF-3441-9BF8-A494A452DF65}"/>
              </a:ext>
            </a:extLst>
          </p:cNvPr>
          <p:cNvSpPr txBox="1"/>
          <p:nvPr/>
        </p:nvSpPr>
        <p:spPr>
          <a:xfrm>
            <a:off x="3039822" y="54266"/>
            <a:ext cx="5840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Draw your spiral.</a:t>
            </a:r>
          </a:p>
          <a:p>
            <a:r>
              <a:rPr lang="en-GB" dirty="0"/>
              <a:t>Start from the top right of your first square and go in order to each diagonally opposite corner.  </a:t>
            </a:r>
          </a:p>
          <a:p>
            <a:r>
              <a:rPr lang="en-GB" dirty="0"/>
              <a:t>A pair of compasses will make it more accurate.</a:t>
            </a:r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C486CF9E-CBCD-F042-B272-6CBF903E216C}"/>
              </a:ext>
            </a:extLst>
          </p:cNvPr>
          <p:cNvSpPr/>
          <p:nvPr/>
        </p:nvSpPr>
        <p:spPr>
          <a:xfrm>
            <a:off x="2051720" y="4576560"/>
            <a:ext cx="1574180" cy="1574180"/>
          </a:xfrm>
          <a:prstGeom prst="arc">
            <a:avLst>
              <a:gd name="adj1" fmla="val 16627607"/>
              <a:gd name="adj2" fmla="val 21352750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E21702BB-7BFC-CA4F-AADF-7C182FC06D48}"/>
              </a:ext>
            </a:extLst>
          </p:cNvPr>
          <p:cNvSpPr/>
          <p:nvPr/>
        </p:nvSpPr>
        <p:spPr>
          <a:xfrm rot="16200000">
            <a:off x="2391430" y="4590737"/>
            <a:ext cx="1171703" cy="1143350"/>
          </a:xfrm>
          <a:prstGeom prst="arc">
            <a:avLst>
              <a:gd name="adj1" fmla="val 16961205"/>
              <a:gd name="adj2" fmla="val 21227123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B61731D2-8D93-8840-B9E6-ABC8AFC73287}"/>
              </a:ext>
            </a:extLst>
          </p:cNvPr>
          <p:cNvSpPr/>
          <p:nvPr/>
        </p:nvSpPr>
        <p:spPr>
          <a:xfrm rot="10800000">
            <a:off x="2426678" y="4784686"/>
            <a:ext cx="522649" cy="522649"/>
          </a:xfrm>
          <a:prstGeom prst="arc">
            <a:avLst>
              <a:gd name="adj1" fmla="val 16627607"/>
              <a:gd name="adj2" fmla="val 21105680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34D6A0E5-C0A3-6340-BD2D-7B9B7CE6BDE8}"/>
              </a:ext>
            </a:extLst>
          </p:cNvPr>
          <p:cNvSpPr/>
          <p:nvPr/>
        </p:nvSpPr>
        <p:spPr>
          <a:xfrm rot="5400000">
            <a:off x="2387953" y="4784686"/>
            <a:ext cx="522649" cy="522649"/>
          </a:xfrm>
          <a:prstGeom prst="arc">
            <a:avLst>
              <a:gd name="adj1" fmla="val 16627607"/>
              <a:gd name="adj2" fmla="val 21105680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FFC68F07-5771-3149-A6FD-16E4892676DA}"/>
              </a:ext>
            </a:extLst>
          </p:cNvPr>
          <p:cNvSpPr/>
          <p:nvPr/>
        </p:nvSpPr>
        <p:spPr>
          <a:xfrm rot="5400000">
            <a:off x="947951" y="3812159"/>
            <a:ext cx="2686104" cy="2686104"/>
          </a:xfrm>
          <a:prstGeom prst="arc">
            <a:avLst>
              <a:gd name="adj1" fmla="val 16627607"/>
              <a:gd name="adj2" fmla="val 21248149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6CB35A5E-62B6-044D-A649-8126A2D89E66}"/>
              </a:ext>
            </a:extLst>
          </p:cNvPr>
          <p:cNvSpPr/>
          <p:nvPr/>
        </p:nvSpPr>
        <p:spPr>
          <a:xfrm rot="10800000">
            <a:off x="467543" y="1978516"/>
            <a:ext cx="4472500" cy="4552007"/>
          </a:xfrm>
          <a:prstGeom prst="arc">
            <a:avLst>
              <a:gd name="adj1" fmla="val 16627607"/>
              <a:gd name="adj2" fmla="val 21086486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B7A767AF-955A-E847-ADC2-31C5A2166CC5}"/>
              </a:ext>
            </a:extLst>
          </p:cNvPr>
          <p:cNvSpPr/>
          <p:nvPr/>
        </p:nvSpPr>
        <p:spPr>
          <a:xfrm rot="16200000">
            <a:off x="927497" y="946117"/>
            <a:ext cx="6450777" cy="7370687"/>
          </a:xfrm>
          <a:prstGeom prst="arc">
            <a:avLst>
              <a:gd name="adj1" fmla="val 16323081"/>
              <a:gd name="adj2" fmla="val 21086486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5BC46F1A-46CD-424E-9B41-114925792E37}"/>
              </a:ext>
            </a:extLst>
          </p:cNvPr>
          <p:cNvSpPr/>
          <p:nvPr/>
        </p:nvSpPr>
        <p:spPr>
          <a:xfrm>
            <a:off x="-1722240" y="1406070"/>
            <a:ext cx="10508861" cy="12007472"/>
          </a:xfrm>
          <a:prstGeom prst="arc">
            <a:avLst>
              <a:gd name="adj1" fmla="val 16246558"/>
              <a:gd name="adj2" fmla="val 21000290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214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A9373-A385-9C49-A6BF-15BBC89A3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3CB23-CEC0-B349-AE0F-C24154A5A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FB56746-446A-6E48-A4A0-D1423B9A065D}"/>
              </a:ext>
            </a:extLst>
          </p:cNvPr>
          <p:cNvGrpSpPr/>
          <p:nvPr/>
        </p:nvGrpSpPr>
        <p:grpSpPr>
          <a:xfrm>
            <a:off x="467544" y="1406072"/>
            <a:ext cx="8280920" cy="5124452"/>
            <a:chOff x="1339364" y="1844824"/>
            <a:chExt cx="5832498" cy="36093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6DBF75D-37DB-264B-84FD-D618518EF361}"/>
                </a:ext>
              </a:extLst>
            </p:cNvPr>
            <p:cNvGrpSpPr/>
            <p:nvPr/>
          </p:nvGrpSpPr>
          <p:grpSpPr>
            <a:xfrm>
              <a:off x="1339364" y="1844825"/>
              <a:ext cx="2224524" cy="3609303"/>
              <a:chOff x="323528" y="2564905"/>
              <a:chExt cx="2008508" cy="325881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2E2C863-241C-3F41-9342-A478E24E3D00}"/>
                  </a:ext>
                </a:extLst>
              </p:cNvPr>
              <p:cNvGrpSpPr/>
              <p:nvPr/>
            </p:nvGrpSpPr>
            <p:grpSpPr>
              <a:xfrm>
                <a:off x="323528" y="4581128"/>
                <a:ext cx="2008508" cy="1242593"/>
                <a:chOff x="2851524" y="3170286"/>
                <a:chExt cx="5471858" cy="3385245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E08637AA-5BAF-5A4B-ACDA-05087C036D4F}"/>
                    </a:ext>
                  </a:extLst>
                </p:cNvPr>
                <p:cNvSpPr/>
                <p:nvPr/>
              </p:nvSpPr>
              <p:spPr>
                <a:xfrm>
                  <a:off x="6667572" y="4034382"/>
                  <a:ext cx="432048" cy="432048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179FD59-DC95-5047-AAE5-551E100F8FF6}"/>
                    </a:ext>
                  </a:extLst>
                </p:cNvPr>
                <p:cNvSpPr/>
                <p:nvPr/>
              </p:nvSpPr>
              <p:spPr>
                <a:xfrm>
                  <a:off x="6235524" y="4034382"/>
                  <a:ext cx="432048" cy="432048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D911306-288E-B847-90C7-6C6FA28C02D3}"/>
                    </a:ext>
                  </a:extLst>
                </p:cNvPr>
                <p:cNvSpPr/>
                <p:nvPr/>
              </p:nvSpPr>
              <p:spPr>
                <a:xfrm>
                  <a:off x="6235524" y="3170286"/>
                  <a:ext cx="864096" cy="864096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F19F272-1214-AC46-8CF9-1D37945CDE5C}"/>
                    </a:ext>
                  </a:extLst>
                </p:cNvPr>
                <p:cNvSpPr/>
                <p:nvPr/>
              </p:nvSpPr>
              <p:spPr>
                <a:xfrm>
                  <a:off x="7099620" y="3170286"/>
                  <a:ext cx="1223762" cy="1296144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57C0692F-FD3F-D942-953A-0133D4E695EE}"/>
                    </a:ext>
                  </a:extLst>
                </p:cNvPr>
                <p:cNvSpPr/>
                <p:nvPr/>
              </p:nvSpPr>
              <p:spPr>
                <a:xfrm>
                  <a:off x="6235524" y="4459472"/>
                  <a:ext cx="2087858" cy="2096059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C7B6E3E-C3B5-7943-82AF-5014D15CEDDD}"/>
                    </a:ext>
                  </a:extLst>
                </p:cNvPr>
                <p:cNvSpPr/>
                <p:nvPr/>
              </p:nvSpPr>
              <p:spPr>
                <a:xfrm>
                  <a:off x="2851524" y="3170286"/>
                  <a:ext cx="3384000" cy="3385245"/>
                </a:xfrm>
                <a:prstGeom prst="rect">
                  <a:avLst/>
                </a:pr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 dirty="0">
                    <a:solidFill>
                      <a:srgbClr val="7030A0"/>
                    </a:solidFill>
                  </a:endParaRP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9CA1186-B8FB-F04A-8FE5-56EA0F4D3D70}"/>
                  </a:ext>
                </a:extLst>
              </p:cNvPr>
              <p:cNvSpPr/>
              <p:nvPr/>
            </p:nvSpPr>
            <p:spPr>
              <a:xfrm>
                <a:off x="323528" y="2564905"/>
                <a:ext cx="2008508" cy="2016224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E855B44-560E-DF4B-AD3C-495E76B79355}"/>
                </a:ext>
              </a:extLst>
            </p:cNvPr>
            <p:cNvSpPr/>
            <p:nvPr/>
          </p:nvSpPr>
          <p:spPr>
            <a:xfrm>
              <a:off x="3563888" y="1844824"/>
              <a:ext cx="3607974" cy="3609303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rgbClr val="7030A0"/>
                </a:solidFill>
              </a:endParaRPr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E616D2B5-F390-DE4E-B7D7-8D05E0CB783A}"/>
              </a:ext>
            </a:extLst>
          </p:cNvPr>
          <p:cNvSpPr/>
          <p:nvPr/>
        </p:nvSpPr>
        <p:spPr>
          <a:xfrm>
            <a:off x="2881376" y="5045161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D8C6D79-79E4-BD44-90EA-773D737EDDC6}"/>
              </a:ext>
            </a:extLst>
          </p:cNvPr>
          <p:cNvSpPr/>
          <p:nvPr/>
        </p:nvSpPr>
        <p:spPr>
          <a:xfrm>
            <a:off x="2631992" y="5278537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504D6F9-983B-0D43-9942-01DB56D0C1BD}"/>
              </a:ext>
            </a:extLst>
          </p:cNvPr>
          <p:cNvSpPr/>
          <p:nvPr/>
        </p:nvSpPr>
        <p:spPr>
          <a:xfrm>
            <a:off x="2382642" y="5041145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C9DB234-DE80-6140-940B-852ECC6B3067}"/>
              </a:ext>
            </a:extLst>
          </p:cNvPr>
          <p:cNvSpPr/>
          <p:nvPr/>
        </p:nvSpPr>
        <p:spPr>
          <a:xfrm>
            <a:off x="2881376" y="4542390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43B9B1B-E406-0047-9751-D46F4B259F29}"/>
              </a:ext>
            </a:extLst>
          </p:cNvPr>
          <p:cNvSpPr/>
          <p:nvPr/>
        </p:nvSpPr>
        <p:spPr>
          <a:xfrm>
            <a:off x="3587682" y="5278680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548E921-872A-7F4B-B4DA-5AE8BD183A81}"/>
              </a:ext>
            </a:extLst>
          </p:cNvPr>
          <p:cNvSpPr/>
          <p:nvPr/>
        </p:nvSpPr>
        <p:spPr>
          <a:xfrm>
            <a:off x="2382630" y="6481677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AF844EB-BD32-DF47-AEE9-37ED92905746}"/>
              </a:ext>
            </a:extLst>
          </p:cNvPr>
          <p:cNvSpPr/>
          <p:nvPr/>
        </p:nvSpPr>
        <p:spPr>
          <a:xfrm>
            <a:off x="429386" y="4538403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1F2EBF0-F702-D249-8A25-B7E000C446F8}"/>
              </a:ext>
            </a:extLst>
          </p:cNvPr>
          <p:cNvSpPr/>
          <p:nvPr/>
        </p:nvSpPr>
        <p:spPr>
          <a:xfrm>
            <a:off x="3595898" y="1377276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41A58FE-67E2-FD4F-95FE-903EF3A32497}"/>
              </a:ext>
            </a:extLst>
          </p:cNvPr>
          <p:cNvSpPr/>
          <p:nvPr/>
        </p:nvSpPr>
        <p:spPr>
          <a:xfrm>
            <a:off x="8710307" y="6481677"/>
            <a:ext cx="76314" cy="7631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C3C59AEA-1587-924E-9848-01AE3160C23E}"/>
              </a:ext>
            </a:extLst>
          </p:cNvPr>
          <p:cNvSpPr/>
          <p:nvPr/>
        </p:nvSpPr>
        <p:spPr>
          <a:xfrm>
            <a:off x="2051720" y="4576560"/>
            <a:ext cx="1574180" cy="1574180"/>
          </a:xfrm>
          <a:prstGeom prst="arc">
            <a:avLst>
              <a:gd name="adj1" fmla="val 16627607"/>
              <a:gd name="adj2" fmla="val 21352750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2D3CE8A4-E7E1-4E47-AE45-2344CB9B6D36}"/>
              </a:ext>
            </a:extLst>
          </p:cNvPr>
          <p:cNvSpPr/>
          <p:nvPr/>
        </p:nvSpPr>
        <p:spPr>
          <a:xfrm rot="16200000">
            <a:off x="2391430" y="4590737"/>
            <a:ext cx="1171703" cy="1143350"/>
          </a:xfrm>
          <a:prstGeom prst="arc">
            <a:avLst>
              <a:gd name="adj1" fmla="val 16961205"/>
              <a:gd name="adj2" fmla="val 21227123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8A1C6E97-4FE7-9F45-B995-7DDC0BC2AD67}"/>
              </a:ext>
            </a:extLst>
          </p:cNvPr>
          <p:cNvSpPr/>
          <p:nvPr/>
        </p:nvSpPr>
        <p:spPr>
          <a:xfrm rot="10800000">
            <a:off x="2426678" y="4784686"/>
            <a:ext cx="522649" cy="522649"/>
          </a:xfrm>
          <a:prstGeom prst="arc">
            <a:avLst>
              <a:gd name="adj1" fmla="val 16627607"/>
              <a:gd name="adj2" fmla="val 21105680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06CB2A80-9448-1E41-A967-AFC64D47BBF2}"/>
              </a:ext>
            </a:extLst>
          </p:cNvPr>
          <p:cNvSpPr/>
          <p:nvPr/>
        </p:nvSpPr>
        <p:spPr>
          <a:xfrm rot="5400000">
            <a:off x="2387953" y="4784686"/>
            <a:ext cx="522649" cy="522649"/>
          </a:xfrm>
          <a:prstGeom prst="arc">
            <a:avLst>
              <a:gd name="adj1" fmla="val 16627607"/>
              <a:gd name="adj2" fmla="val 21105680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30DC81BA-4522-754B-9B0B-6CB6508FC97A}"/>
              </a:ext>
            </a:extLst>
          </p:cNvPr>
          <p:cNvSpPr/>
          <p:nvPr/>
        </p:nvSpPr>
        <p:spPr>
          <a:xfrm rot="5400000">
            <a:off x="947951" y="3812159"/>
            <a:ext cx="2686104" cy="2686104"/>
          </a:xfrm>
          <a:prstGeom prst="arc">
            <a:avLst>
              <a:gd name="adj1" fmla="val 16627607"/>
              <a:gd name="adj2" fmla="val 21248149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58E5B53B-F456-DD46-9E0E-B9571448F28D}"/>
              </a:ext>
            </a:extLst>
          </p:cNvPr>
          <p:cNvSpPr/>
          <p:nvPr/>
        </p:nvSpPr>
        <p:spPr>
          <a:xfrm rot="10800000">
            <a:off x="467543" y="1978516"/>
            <a:ext cx="4472500" cy="4552007"/>
          </a:xfrm>
          <a:prstGeom prst="arc">
            <a:avLst>
              <a:gd name="adj1" fmla="val 16627607"/>
              <a:gd name="adj2" fmla="val 21086486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EAFEB9B7-DF79-514A-B094-60A993250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" y="0"/>
            <a:ext cx="2952328" cy="81818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486A22C-9396-E547-A7AF-F8B72A360B34}"/>
              </a:ext>
            </a:extLst>
          </p:cNvPr>
          <p:cNvSpPr txBox="1"/>
          <p:nvPr/>
        </p:nvSpPr>
        <p:spPr>
          <a:xfrm>
            <a:off x="3039822" y="54266"/>
            <a:ext cx="5840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Now be creative and decorate your Fibonacci spiral.</a:t>
            </a: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2D127277-D8EF-104C-96F8-E0D6485659E8}"/>
              </a:ext>
            </a:extLst>
          </p:cNvPr>
          <p:cNvSpPr/>
          <p:nvPr/>
        </p:nvSpPr>
        <p:spPr>
          <a:xfrm rot="16200000">
            <a:off x="927497" y="946117"/>
            <a:ext cx="6450777" cy="7370687"/>
          </a:xfrm>
          <a:prstGeom prst="arc">
            <a:avLst>
              <a:gd name="adj1" fmla="val 16323081"/>
              <a:gd name="adj2" fmla="val 21086486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BFFCB842-BC70-D24B-9D67-674B1A5A9BA3}"/>
              </a:ext>
            </a:extLst>
          </p:cNvPr>
          <p:cNvSpPr/>
          <p:nvPr/>
        </p:nvSpPr>
        <p:spPr>
          <a:xfrm>
            <a:off x="-1722240" y="1406070"/>
            <a:ext cx="10508861" cy="12007472"/>
          </a:xfrm>
          <a:prstGeom prst="arc">
            <a:avLst>
              <a:gd name="adj1" fmla="val 16246558"/>
              <a:gd name="adj2" fmla="val 21000290"/>
            </a:avLst>
          </a:prstGeom>
          <a:ln w="38100">
            <a:solidFill>
              <a:srgbClr val="FF8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651679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Lesson slides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4" id="{152F6640-5179-0640-82E9-65E9A83EA677}" vid="{5B4B6B07-6BF2-EA42-97DB-0782C69669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Lesson slides</Template>
  <TotalTime>985</TotalTime>
  <Words>229</Words>
  <Application>Microsoft Macintosh PowerPoint</Application>
  <PresentationFormat>On-screen Show (4:3)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</vt:lpstr>
      <vt:lpstr>Calibri</vt:lpstr>
      <vt:lpstr>Century Gothic</vt:lpstr>
      <vt:lpstr>Template Lesson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Nikki Cooper</dc:creator>
  <cp:lastModifiedBy>Nikki Cooper</cp:lastModifiedBy>
  <cp:revision>7</cp:revision>
  <cp:lastPrinted>2016-09-16T12:30:43Z</cp:lastPrinted>
  <dcterms:created xsi:type="dcterms:W3CDTF">2020-12-13T09:19:18Z</dcterms:created>
  <dcterms:modified xsi:type="dcterms:W3CDTF">2020-12-14T19:57:51Z</dcterms:modified>
</cp:coreProperties>
</file>