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8" r:id="rId16"/>
    <p:sldId id="277" r:id="rId17"/>
    <p:sldId id="276" r:id="rId18"/>
    <p:sldId id="275" r:id="rId19"/>
    <p:sldId id="274" r:id="rId20"/>
    <p:sldId id="273" r:id="rId21"/>
    <p:sldId id="272" r:id="rId22"/>
    <p:sldId id="271" r:id="rId23"/>
    <p:sldId id="270" r:id="rId24"/>
    <p:sldId id="269" r:id="rId25"/>
    <p:sldId id="268" r:id="rId2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93D12-1C8B-0AEF-70D2-26734A3B9A70}" v="2" dt="2022-03-15T13:06:10.432"/>
    <p1510:client id="{355A3CF3-ABEE-5099-B901-6E9D764239F9}" v="38" dt="2022-03-15T13:01:10.123"/>
    <p1510:client id="{4E5EBDDA-BA6E-DCCA-0AEC-213DBCBCD52A}" v="14" dt="2022-03-15T13:08:06.116"/>
    <p1510:client id="{E7AA4A16-63C7-4275-F441-75B46663E3A0}" v="5" dt="2022-03-15T12:55:13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35C186B9-31E4-4E96-A516-E93D53E649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CF3EA"/>
              </a:clrFrom>
              <a:clrTo>
                <a:srgbClr val="FCF3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Q1. What percentage of the population is below the mean?</a:t>
            </a:r>
          </a:p>
        </p:txBody>
      </p:sp>
    </p:spTree>
    <p:extLst>
      <p:ext uri="{BB962C8B-B14F-4D97-AF65-F5344CB8AC3E}">
        <p14:creationId xmlns:p14="http://schemas.microsoft.com/office/powerpoint/2010/main" val="83877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Q2. What percentage of the population is within 1 standard deviation of the mean?</a:t>
            </a:r>
          </a:p>
        </p:txBody>
      </p:sp>
    </p:spTree>
    <p:extLst>
      <p:ext uri="{BB962C8B-B14F-4D97-AF65-F5344CB8AC3E}">
        <p14:creationId xmlns:p14="http://schemas.microsoft.com/office/powerpoint/2010/main" val="4273131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Q3. What </a:t>
            </a:r>
            <a:b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percentage of the population is more than 2 standard deviation away from the mean?</a:t>
            </a:r>
          </a:p>
        </p:txBody>
      </p:sp>
    </p:spTree>
    <p:extLst>
      <p:ext uri="{BB962C8B-B14F-4D97-AF65-F5344CB8AC3E}">
        <p14:creationId xmlns:p14="http://schemas.microsoft.com/office/powerpoint/2010/main" val="1065114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Q4. Draw a normal distribution graph with </a:t>
                </a:r>
                <a14:m>
                  <m:oMath xmlns:m="http://schemas.openxmlformats.org/officeDocument/2006/math"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 </a:t>
                </a:r>
                <a:endParaRPr lang="en-US" sz="5400" dirty="0">
                  <a:solidFill>
                    <a:schemeClr val="bg1">
                      <a:lumMod val="95000"/>
                      <a:lumOff val="5000"/>
                    </a:schemeClr>
                  </a:solidFill>
                  <a:cs typeface="Calibri Ligh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  <a:blipFill>
                <a:blip r:embed="rId2"/>
                <a:stretch>
                  <a:fillRect l="-258" r="-2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440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Q5.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, find </a:t>
                </a:r>
                <a14:m>
                  <m:oMath xmlns:m="http://schemas.openxmlformats.org/officeDocument/2006/math"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≤18)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  </a:t>
                </a:r>
                <a:endParaRPr lang="en-US" sz="5400" dirty="0">
                  <a:solidFill>
                    <a:schemeClr val="bg1">
                      <a:lumMod val="95000"/>
                      <a:lumOff val="5000"/>
                    </a:schemeClr>
                  </a:solidFill>
                  <a:cs typeface="Calibri Ligh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  <a:blipFill>
                <a:blip r:embed="rId2"/>
                <a:stretch>
                  <a:fillRect l="-688" r="-28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356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Q6.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, (tables)</a:t>
                </a:r>
                <a:b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</a:br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 find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≥1.25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 </a:t>
                </a:r>
                <a:endParaRPr lang="en-US" sz="5400" dirty="0">
                  <a:solidFill>
                    <a:schemeClr val="bg1">
                      <a:lumMod val="95000"/>
                      <a:lumOff val="5000"/>
                    </a:schemeClr>
                  </a:solidFill>
                  <a:cs typeface="Calibri Ligh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  <a:blipFill>
                <a:blip r:embed="rId2"/>
                <a:stretch>
                  <a:fillRect r="-1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74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Q7. How do you find the Z value needed to use the tables?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5558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Q8.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≥17)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, what is the z value?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  <a:blipFill>
                <a:blip r:embed="rId2"/>
                <a:stretch>
                  <a:fillRect l="-1549" r="-5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433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Q9.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≥7)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, what is the z value?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  <a:blipFill>
                <a:blip r:embed="rId2"/>
                <a:stretch>
                  <a:fillRect l="-1549" r="-3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8684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Q10.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 what is</a:t>
                </a:r>
                <a14:m>
                  <m:oMath xmlns:m="http://schemas.openxmlformats.org/officeDocument/2006/math"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(7≤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≤17)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1441938"/>
                <a:ext cx="7080738" cy="3974124"/>
              </a:xfrm>
              <a:blipFill>
                <a:blip r:embed="rId2"/>
                <a:stretch>
                  <a:fillRect l="-4217" r="-4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2404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35C186B9-31E4-4E96-A516-E93D53E649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CF3EA"/>
              </a:clrFrom>
              <a:clrTo>
                <a:srgbClr val="FCF3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11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4671" y="11097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Q1. What percentage of the population is below the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C08ECD-71BC-4D4A-A7ED-4AC9D024CD0A}"/>
              </a:ext>
            </a:extLst>
          </p:cNvPr>
          <p:cNvSpPr txBox="1"/>
          <p:nvPr/>
        </p:nvSpPr>
        <p:spPr>
          <a:xfrm>
            <a:off x="4734560" y="3627120"/>
            <a:ext cx="2743200" cy="18620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1500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361589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128" y="187903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Q2. What percentage of the population is within 1 standard deviation of the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C08ECD-71BC-4D4A-A7ED-4AC9D024CD0A}"/>
              </a:ext>
            </a:extLst>
          </p:cNvPr>
          <p:cNvSpPr txBox="1"/>
          <p:nvPr/>
        </p:nvSpPr>
        <p:spPr>
          <a:xfrm>
            <a:off x="4734560" y="3627120"/>
            <a:ext cx="2743200" cy="18620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1500" dirty="0">
                <a:solidFill>
                  <a:srgbClr val="FF0000"/>
                </a:solidFill>
              </a:rPr>
              <a:t>68%</a:t>
            </a:r>
          </a:p>
        </p:txBody>
      </p:sp>
    </p:spTree>
    <p:extLst>
      <p:ext uri="{BB962C8B-B14F-4D97-AF65-F5344CB8AC3E}">
        <p14:creationId xmlns:p14="http://schemas.microsoft.com/office/powerpoint/2010/main" val="25876477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631" y="-151731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Q3. What </a:t>
            </a:r>
            <a:b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percentage of the population is more than 2 standard deviation away from the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C08ECD-71BC-4D4A-A7ED-4AC9D024CD0A}"/>
              </a:ext>
            </a:extLst>
          </p:cNvPr>
          <p:cNvSpPr txBox="1"/>
          <p:nvPr/>
        </p:nvSpPr>
        <p:spPr>
          <a:xfrm>
            <a:off x="5374640" y="3822393"/>
            <a:ext cx="2743200" cy="18620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1500" dirty="0">
                <a:solidFill>
                  <a:srgbClr val="FF0000"/>
                </a:solidFill>
              </a:rPr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21220590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-217045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Q4. Draw a normal distribution graph with </a:t>
                </a:r>
                <a14:m>
                  <m:oMath xmlns:m="http://schemas.openxmlformats.org/officeDocument/2006/math"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 </a:t>
                </a:r>
                <a:endParaRPr lang="en-US" sz="5400" dirty="0">
                  <a:solidFill>
                    <a:schemeClr val="bg1">
                      <a:lumMod val="95000"/>
                      <a:lumOff val="5000"/>
                    </a:schemeClr>
                  </a:solidFill>
                  <a:cs typeface="Calibri Ligh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-217045"/>
                <a:ext cx="7080738" cy="3974124"/>
              </a:xfrm>
              <a:blipFill>
                <a:blip r:embed="rId2"/>
                <a:stretch>
                  <a:fillRect l="-258" r="-2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037" y="3153295"/>
            <a:ext cx="4539751" cy="33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309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-452176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Q5.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, find </a:t>
                </a:r>
                <a14:m>
                  <m:oMath xmlns:m="http://schemas.openxmlformats.org/officeDocument/2006/math"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≤18)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  </a:t>
                </a:r>
                <a:endParaRPr lang="en-US" sz="5400" dirty="0">
                  <a:solidFill>
                    <a:schemeClr val="bg1">
                      <a:lumMod val="95000"/>
                      <a:lumOff val="5000"/>
                    </a:schemeClr>
                  </a:solidFill>
                  <a:cs typeface="Calibri Ligh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-452176"/>
                <a:ext cx="7080738" cy="3974124"/>
              </a:xfrm>
              <a:blipFill>
                <a:blip r:embed="rId2"/>
                <a:stretch>
                  <a:fillRect l="-688" r="-28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100" y="2442618"/>
            <a:ext cx="4495800" cy="4219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C08ECD-71BC-4D4A-A7ED-4AC9D024CD0A}"/>
              </a:ext>
            </a:extLst>
          </p:cNvPr>
          <p:cNvSpPr txBox="1"/>
          <p:nvPr/>
        </p:nvSpPr>
        <p:spPr>
          <a:xfrm>
            <a:off x="3357154" y="2928279"/>
            <a:ext cx="5477692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</a:rPr>
              <a:t>50% + 34%</a:t>
            </a:r>
          </a:p>
          <a:p>
            <a:pPr algn="ctr"/>
            <a:r>
              <a:rPr lang="en-GB" sz="8000" dirty="0">
                <a:solidFill>
                  <a:srgbClr val="FF0000"/>
                </a:solidFill>
              </a:rPr>
              <a:t>= 84%</a:t>
            </a:r>
          </a:p>
        </p:txBody>
      </p:sp>
    </p:spTree>
    <p:extLst>
      <p:ext uri="{BB962C8B-B14F-4D97-AF65-F5344CB8AC3E}">
        <p14:creationId xmlns:p14="http://schemas.microsoft.com/office/powerpoint/2010/main" val="3453549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0" y="0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Q6.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, (tables)</a:t>
                </a:r>
                <a:b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</a:br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 find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sz="5400" b="0" i="1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≥1.25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 </a:t>
                </a:r>
                <a:endParaRPr lang="en-US" sz="5400" dirty="0">
                  <a:solidFill>
                    <a:schemeClr val="bg1">
                      <a:lumMod val="95000"/>
                      <a:lumOff val="5000"/>
                    </a:schemeClr>
                  </a:solidFill>
                  <a:cs typeface="Calibri Ligh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0" y="0"/>
                <a:ext cx="7080738" cy="3974124"/>
              </a:xfrm>
              <a:blipFill>
                <a:blip r:embed="rId2"/>
                <a:stretch>
                  <a:fillRect r="-1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FC08ECD-71BC-4D4A-A7ED-4AC9D024CD0A}"/>
              </a:ext>
            </a:extLst>
          </p:cNvPr>
          <p:cNvSpPr txBox="1"/>
          <p:nvPr/>
        </p:nvSpPr>
        <p:spPr>
          <a:xfrm>
            <a:off x="3859347" y="3649016"/>
            <a:ext cx="4473303" cy="18620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1500" dirty="0">
                <a:solidFill>
                  <a:srgbClr val="FF0000"/>
                </a:solidFill>
              </a:rPr>
              <a:t>0.1056</a:t>
            </a:r>
          </a:p>
        </p:txBody>
      </p:sp>
    </p:spTree>
    <p:extLst>
      <p:ext uri="{BB962C8B-B14F-4D97-AF65-F5344CB8AC3E}">
        <p14:creationId xmlns:p14="http://schemas.microsoft.com/office/powerpoint/2010/main" val="3948942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6103" y="0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Q7. How do you find the Z value needed to use the tables?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cs typeface="Calibri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/>
              <p:nvPr/>
            </p:nvSpPr>
            <p:spPr>
              <a:xfrm>
                <a:off x="3451519" y="2881162"/>
                <a:ext cx="5649907" cy="340554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5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5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115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15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115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GB" sz="115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1519" y="2881162"/>
                <a:ext cx="5649907" cy="34055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160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0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Q8.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≥17)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, what is the z value?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0"/>
                <a:ext cx="7080738" cy="3974124"/>
              </a:xfrm>
              <a:blipFill>
                <a:blip r:embed="rId2"/>
                <a:stretch>
                  <a:fillRect l="-1549" r="-5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/>
              <p:nvPr/>
            </p:nvSpPr>
            <p:spPr>
              <a:xfrm>
                <a:off x="2118360" y="3284621"/>
                <a:ext cx="8281071" cy="2430217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17−</m:t>
                          </m:r>
                          <m: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=0.67</m:t>
                      </m:r>
                    </m:oMath>
                  </m:oMathPara>
                </a14:m>
                <a:endParaRPr lang="en-GB" sz="8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360" y="3284621"/>
                <a:ext cx="8281071" cy="24302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1368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55631" y="0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Q9.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≥7)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, what is the z value?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55631" y="0"/>
                <a:ext cx="7080738" cy="3974124"/>
              </a:xfrm>
              <a:blipFill>
                <a:blip r:embed="rId2"/>
                <a:stretch>
                  <a:fillRect l="-1549" r="-3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/>
              <p:nvPr/>
            </p:nvSpPr>
            <p:spPr>
              <a:xfrm>
                <a:off x="1957161" y="3272590"/>
                <a:ext cx="8281071" cy="2430217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7−</m:t>
                          </m:r>
                          <m: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=−2.67</m:t>
                      </m:r>
                    </m:oMath>
                  </m:oMathPara>
                </a14:m>
                <a:endParaRPr lang="en-GB" sz="8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161" y="3272590"/>
                <a:ext cx="8281071" cy="24302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453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603002" y="-734227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</a:rPr>
                  <a:t>Q10.  For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=15, 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5400" i="1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 what is</a:t>
                </a:r>
                <a14:m>
                  <m:oMath xmlns:m="http://schemas.openxmlformats.org/officeDocument/2006/math"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(7≤</m:t>
                    </m:r>
                    <m:r>
                      <m:rPr>
                        <m:sty m:val="p"/>
                      </m:rP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5400" b="0" i="0" smtClean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≤17)</m:t>
                    </m:r>
                  </m:oMath>
                </a14:m>
                <a:r>
                  <a:rPr lang="en-US" sz="54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cs typeface="Calibri Light"/>
                  </a:rPr>
                  <a:t>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603002" y="-734227"/>
                <a:ext cx="7080738" cy="3974124"/>
              </a:xfrm>
              <a:blipFill>
                <a:blip r:embed="rId2"/>
                <a:stretch>
                  <a:fillRect l="-4217" r="-4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/>
              <p:nvPr/>
            </p:nvSpPr>
            <p:spPr>
              <a:xfrm>
                <a:off x="1792569" y="1929541"/>
                <a:ext cx="8281071" cy="92333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≤17</m:t>
                          </m:r>
                        </m:e>
                      </m:d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=0.7475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569" y="1929541"/>
                <a:ext cx="8281071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/>
              <p:nvPr/>
            </p:nvSpPr>
            <p:spPr>
              <a:xfrm>
                <a:off x="2508259" y="2671130"/>
                <a:ext cx="7175481" cy="175432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≤7</m:t>
                          </m:r>
                        </m:e>
                      </m:d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=1−0.9962</m:t>
                      </m:r>
                    </m:oMath>
                  </m:oMathPara>
                </a14:m>
                <a:endParaRPr lang="en-GB" sz="5400" b="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=0.0038        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59" y="2671130"/>
                <a:ext cx="7175481" cy="1754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/>
              <p:nvPr/>
            </p:nvSpPr>
            <p:spPr>
              <a:xfrm>
                <a:off x="1953768" y="4236353"/>
                <a:ext cx="8281071" cy="92333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0.7475−0.0038=0.7437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C08ECD-71BC-4D4A-A7ED-4AC9D024C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768" y="4236353"/>
                <a:ext cx="8281071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202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FF53B1A71307428A59A1D5A1BC2D58" ma:contentTypeVersion="2" ma:contentTypeDescription="Create a new document." ma:contentTypeScope="" ma:versionID="a6aad76983b1e34cf42f467edd3cd8c6">
  <xsd:schema xmlns:xsd="http://www.w3.org/2001/XMLSchema" xmlns:xs="http://www.w3.org/2001/XMLSchema" xmlns:p="http://schemas.microsoft.com/office/2006/metadata/properties" xmlns:ns2="f88483b0-d708-400a-859b-0c55885720b8" targetNamespace="http://schemas.microsoft.com/office/2006/metadata/properties" ma:root="true" ma:fieldsID="385f04ca99c3c34a34137b4bf7381ad4" ns2:_="">
    <xsd:import namespace="f88483b0-d708-400a-859b-0c55885720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483b0-d708-400a-859b-0c55885720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8FB107-DBCA-4853-9FD8-791E7BCE30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DE4F60-E356-4B50-AE63-67046A456B46}">
  <ds:schemaRefs>
    <ds:schemaRef ds:uri="f88483b0-d708-400a-859b-0c55885720b8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DCFB84A-8612-43D3-9C9C-3AB99F68EF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8483b0-d708-400a-859b-0c55885720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414</Words>
  <Application>Microsoft Macintosh PowerPoint</Application>
  <PresentationFormat>Widescreen</PresentationFormat>
  <Paragraphs>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office theme</vt:lpstr>
      <vt:lpstr>PowerPoint Presentation</vt:lpstr>
      <vt:lpstr>Q1. What percentage of the population is below the mean?</vt:lpstr>
      <vt:lpstr>Q2. What percentage of the population is within 1 standard deviation of the mean?</vt:lpstr>
      <vt:lpstr>Q3. What  percentage of the population is more than 2 standard deviation away from the mean?</vt:lpstr>
      <vt:lpstr>Q4. Draw a normal distribution graph with μ=15, σ=3 </vt:lpstr>
      <vt:lpstr>Q5. For μ=15, σ=3, find P(Z≤18)  </vt:lpstr>
      <vt:lpstr>Q6.  For μ=0, σ=1, (tables)  find P(Z≥1.25) </vt:lpstr>
      <vt:lpstr>Q7. How do you find the Z value needed to use the tables?</vt:lpstr>
      <vt:lpstr>Q8.  For μ=15, σ=3,  P(X≥17), what is the z value?</vt:lpstr>
      <vt:lpstr>Q9.  For μ=15, σ=3,  P(X≥7), what is the z value?</vt:lpstr>
      <vt:lpstr>Q10.  For μ=15, σ=3, what is  P(7≤X≤17)?</vt:lpstr>
      <vt:lpstr>PowerPoint Presentation</vt:lpstr>
      <vt:lpstr>Q1. What percentage of the population is below the mean?</vt:lpstr>
      <vt:lpstr>Q2. What percentage of the population is within 1 standard deviation of the mean?</vt:lpstr>
      <vt:lpstr>Q3. What  percentage of the population is more than 2 standard deviation away from the mean?</vt:lpstr>
      <vt:lpstr>Q4. Draw a normal distribution graph with μ=15, σ=3 </vt:lpstr>
      <vt:lpstr>Q5. For μ=15, σ=3, find P(Z≤18)  </vt:lpstr>
      <vt:lpstr>Q6.  For μ=0, σ=1, (tables)  find P(Z≥1.25) </vt:lpstr>
      <vt:lpstr>Q7. How do you find the Z value needed to use the tables?</vt:lpstr>
      <vt:lpstr>Q8.  For μ=15, σ=3,  P(X≥17), what is the z value?</vt:lpstr>
      <vt:lpstr>Q9.  For μ=15, σ=3,  P(X≥7), what is the z value?</vt:lpstr>
      <vt:lpstr>Q10.  For μ=15, σ=3, what is  P(7≤X≤17)?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Mrs N Cooper</cp:lastModifiedBy>
  <cp:revision>33</cp:revision>
  <dcterms:created xsi:type="dcterms:W3CDTF">2022-03-15T12:54:59Z</dcterms:created>
  <dcterms:modified xsi:type="dcterms:W3CDTF">2022-04-19T18:56:26Z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0x010100F8FF53B1A71307428A59A1D5A1BC2D58</vt:lpwstr>
  </property>
</Properties>
</file>