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61" r:id="rId5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Revision Mats" id="{F130A849-1267-B34F-8987-303FE9B73362}">
          <p14:sldIdLst>
            <p14:sldId id="256"/>
            <p14:sldId id="257"/>
          </p14:sldIdLst>
        </p14:section>
        <p14:section name="Answers" id="{96518C43-CC48-494B-B075-D75638043B23}">
          <p14:sldIdLst>
            <p14:sldId id="258"/>
            <p14:sldId id="26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8FB39FB-A9DB-2E47-9B64-A6995B26D03C}" v="76" dt="2023-04-27T19:28:40.77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189"/>
    <p:restoredTop sz="94699"/>
  </p:normalViewPr>
  <p:slideViewPr>
    <p:cSldViewPr snapToGrid="0" snapToObjects="1" showGuides="1">
      <p:cViewPr>
        <p:scale>
          <a:sx n="99" d="100"/>
          <a:sy n="99" d="100"/>
        </p:scale>
        <p:origin x="864" y="400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3CF7E-6DCA-D94E-8248-33EA7562239A}" type="datetimeFigureOut">
              <a:rPr lang="en-US" smtClean="0"/>
              <a:t>4/27/23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9A977-09AD-A842-B4AE-09C563E38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143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3CF7E-6DCA-D94E-8248-33EA7562239A}" type="datetimeFigureOut">
              <a:rPr lang="en-US" smtClean="0"/>
              <a:t>4/27/23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9A977-09AD-A842-B4AE-09C563E38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717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3CF7E-6DCA-D94E-8248-33EA7562239A}" type="datetimeFigureOut">
              <a:rPr lang="en-US" smtClean="0"/>
              <a:t>4/27/23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9A977-09AD-A842-B4AE-09C563E38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948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3CF7E-6DCA-D94E-8248-33EA7562239A}" type="datetimeFigureOut">
              <a:rPr lang="en-US" smtClean="0"/>
              <a:t>4/27/23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9A977-09AD-A842-B4AE-09C563E38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471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3CF7E-6DCA-D94E-8248-33EA7562239A}" type="datetimeFigureOut">
              <a:rPr lang="en-US" smtClean="0"/>
              <a:t>4/27/23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9A977-09AD-A842-B4AE-09C563E38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323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3CF7E-6DCA-D94E-8248-33EA7562239A}" type="datetimeFigureOut">
              <a:rPr lang="en-US" smtClean="0"/>
              <a:t>4/27/23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9A977-09AD-A842-B4AE-09C563E38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200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3CF7E-6DCA-D94E-8248-33EA7562239A}" type="datetimeFigureOut">
              <a:rPr lang="en-US" smtClean="0"/>
              <a:t>4/27/23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9A977-09AD-A842-B4AE-09C563E38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051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3CF7E-6DCA-D94E-8248-33EA7562239A}" type="datetimeFigureOut">
              <a:rPr lang="en-US" smtClean="0"/>
              <a:t>4/27/23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9A977-09AD-A842-B4AE-09C563E38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633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3CF7E-6DCA-D94E-8248-33EA7562239A}" type="datetimeFigureOut">
              <a:rPr lang="en-US" smtClean="0"/>
              <a:t>4/27/23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9A977-09AD-A842-B4AE-09C563E38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824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3CF7E-6DCA-D94E-8248-33EA7562239A}" type="datetimeFigureOut">
              <a:rPr lang="en-US" smtClean="0"/>
              <a:t>4/27/23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9A977-09AD-A842-B4AE-09C563E38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20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3CF7E-6DCA-D94E-8248-33EA7562239A}" type="datetimeFigureOut">
              <a:rPr lang="en-US" smtClean="0"/>
              <a:t>4/27/23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9A977-09AD-A842-B4AE-09C563E38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938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93CF7E-6DCA-D94E-8248-33EA7562239A}" type="datetimeFigureOut">
              <a:rPr lang="en-US" smtClean="0"/>
              <a:t>4/27/23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A9A977-09AD-A842-B4AE-09C563E38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83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46">
            <a:extLst>
              <a:ext uri="{FF2B5EF4-FFF2-40B4-BE49-F238E27FC236}">
                <a16:creationId xmlns:a16="http://schemas.microsoft.com/office/drawing/2014/main" id="{04CA8242-4C64-AF4D-BB19-4CD58DBC01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6055" y="6194172"/>
            <a:ext cx="1911591" cy="474105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BAC34CCB-2DED-E0D6-E222-F875A1E2DD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7173" y="4656933"/>
            <a:ext cx="1510608" cy="196547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26C6818-D5F2-527A-B585-9814C71EAD63}"/>
              </a:ext>
            </a:extLst>
          </p:cNvPr>
          <p:cNvSpPr txBox="1"/>
          <p:nvPr/>
        </p:nvSpPr>
        <p:spPr>
          <a:xfrm>
            <a:off x="2418552" y="116935"/>
            <a:ext cx="57094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Segoe Print" panose="02000800000000000000" pitchFamily="2" charset="0"/>
              </a:rPr>
              <a:t>Core Maths Paper 1 Revision Mat – Data and Estimation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43C0436-6F08-5D4D-D577-ACB011A2B3AE}"/>
              </a:ext>
            </a:extLst>
          </p:cNvPr>
          <p:cNvGrpSpPr/>
          <p:nvPr/>
        </p:nvGrpSpPr>
        <p:grpSpPr>
          <a:xfrm>
            <a:off x="150179" y="439387"/>
            <a:ext cx="3030699" cy="2993405"/>
            <a:chOff x="169732" y="439387"/>
            <a:chExt cx="2478466" cy="2993405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B6E9D5E8-E4A3-9734-01ED-96CF4E74BF51}"/>
                </a:ext>
              </a:extLst>
            </p:cNvPr>
            <p:cNvSpPr/>
            <p:nvPr/>
          </p:nvSpPr>
          <p:spPr>
            <a:xfrm>
              <a:off x="178130" y="439387"/>
              <a:ext cx="2470068" cy="475013"/>
            </a:xfrm>
            <a:custGeom>
              <a:avLst/>
              <a:gdLst>
                <a:gd name="connsiteX0" fmla="*/ 411686 w 2470068"/>
                <a:gd name="connsiteY0" fmla="*/ 0 h 475013"/>
                <a:gd name="connsiteX1" fmla="*/ 2058382 w 2470068"/>
                <a:gd name="connsiteY1" fmla="*/ 0 h 475013"/>
                <a:gd name="connsiteX2" fmla="*/ 2470068 w 2470068"/>
                <a:gd name="connsiteY2" fmla="*/ 411686 h 475013"/>
                <a:gd name="connsiteX3" fmla="*/ 2470068 w 2470068"/>
                <a:gd name="connsiteY3" fmla="*/ 475013 h 475013"/>
                <a:gd name="connsiteX4" fmla="*/ 0 w 2470068"/>
                <a:gd name="connsiteY4" fmla="*/ 475013 h 475013"/>
                <a:gd name="connsiteX5" fmla="*/ 0 w 2470068"/>
                <a:gd name="connsiteY5" fmla="*/ 411686 h 475013"/>
                <a:gd name="connsiteX6" fmla="*/ 411686 w 2470068"/>
                <a:gd name="connsiteY6" fmla="*/ 0 h 475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0068" h="475013">
                  <a:moveTo>
                    <a:pt x="411686" y="0"/>
                  </a:moveTo>
                  <a:lnTo>
                    <a:pt x="2058382" y="0"/>
                  </a:lnTo>
                  <a:cubicBezTo>
                    <a:pt x="2285750" y="0"/>
                    <a:pt x="2470068" y="184318"/>
                    <a:pt x="2470068" y="411686"/>
                  </a:cubicBezTo>
                  <a:lnTo>
                    <a:pt x="2470068" y="475013"/>
                  </a:lnTo>
                  <a:lnTo>
                    <a:pt x="0" y="475013"/>
                  </a:lnTo>
                  <a:lnTo>
                    <a:pt x="0" y="411686"/>
                  </a:lnTo>
                  <a:cubicBezTo>
                    <a:pt x="0" y="184318"/>
                    <a:pt x="184318" y="0"/>
                    <a:pt x="411686" y="0"/>
                  </a:cubicBezTo>
                  <a:close/>
                </a:path>
              </a:pathLst>
            </a:cu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200" dirty="0">
                  <a:latin typeface="Segoe Print" panose="02000800000000000000" pitchFamily="2" charset="0"/>
                </a:rPr>
                <a:t>Data and Sampling</a:t>
              </a:r>
            </a:p>
          </p:txBody>
        </p:sp>
        <p:sp>
          <p:nvSpPr>
            <p:cNvPr id="4" name="Rounded Rectangle 3">
              <a:extLst>
                <a:ext uri="{FF2B5EF4-FFF2-40B4-BE49-F238E27FC236}">
                  <a16:creationId xmlns:a16="http://schemas.microsoft.com/office/drawing/2014/main" id="{39A20F42-9F4C-FBCC-C348-8AFDFC9749FB}"/>
                </a:ext>
              </a:extLst>
            </p:cNvPr>
            <p:cNvSpPr/>
            <p:nvPr/>
          </p:nvSpPr>
          <p:spPr>
            <a:xfrm>
              <a:off x="169732" y="443179"/>
              <a:ext cx="2478466" cy="2989613"/>
            </a:xfrm>
            <a:prstGeom prst="roundRect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288000" rIns="0" bIns="36000" rtlCol="0" anchor="ctr"/>
            <a:lstStyle/>
            <a:p>
              <a:pPr marL="228600" indent="-215900">
                <a:buFont typeface="+mj-lt"/>
                <a:buAutoNum type="arabicParenR"/>
              </a:pPr>
              <a:r>
                <a:rPr lang="en-US" sz="1100" dirty="0"/>
                <a:t>Describe how to take a systematic sample of 12 people from a population of 250.</a:t>
              </a:r>
              <a:br>
                <a:rPr lang="en-US" sz="1100" dirty="0"/>
              </a:br>
              <a:br>
                <a:rPr lang="en-US" sz="1100" dirty="0"/>
              </a:br>
              <a:br>
                <a:rPr lang="en-US" sz="1100" dirty="0"/>
              </a:br>
              <a:endParaRPr lang="en-US" sz="1100" dirty="0"/>
            </a:p>
            <a:p>
              <a:pPr marL="228600" indent="-214313">
                <a:buFont typeface="+mj-lt"/>
                <a:buAutoNum type="arabicParenR"/>
              </a:pPr>
              <a:r>
                <a:rPr lang="en-US" sz="1100" dirty="0"/>
                <a:t>A sample of 40 students is required from the following.  Work out how many of each year group is required.</a:t>
              </a:r>
            </a:p>
            <a:p>
              <a:pPr marL="228600" indent="-214313">
                <a:buFont typeface="+mj-lt"/>
                <a:buAutoNum type="arabicParenR"/>
              </a:pPr>
              <a:endParaRPr lang="en-US" sz="1100" dirty="0"/>
            </a:p>
            <a:p>
              <a:pPr marL="228600" indent="-214313">
                <a:buFont typeface="+mj-lt"/>
                <a:buAutoNum type="arabicParenR"/>
              </a:pPr>
              <a:endParaRPr lang="en-US" sz="1100" dirty="0"/>
            </a:p>
            <a:p>
              <a:pPr marL="228600" indent="-214313">
                <a:buFont typeface="+mj-lt"/>
                <a:buAutoNum type="arabicParenR"/>
              </a:pPr>
              <a:endParaRPr lang="en-US" sz="1100" dirty="0"/>
            </a:p>
            <a:p>
              <a:pPr marL="14287"/>
              <a:endParaRPr lang="en-US" sz="1100" dirty="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4D04642-F9E8-9FC6-5B71-A32B91FF0A8E}"/>
              </a:ext>
            </a:extLst>
          </p:cNvPr>
          <p:cNvGrpSpPr/>
          <p:nvPr/>
        </p:nvGrpSpPr>
        <p:grpSpPr>
          <a:xfrm>
            <a:off x="3259206" y="443179"/>
            <a:ext cx="3173591" cy="3185273"/>
            <a:chOff x="178130" y="439387"/>
            <a:chExt cx="2470068" cy="2989613"/>
          </a:xfrm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73480DDE-065C-7F8A-2111-AC51FCA74D97}"/>
                </a:ext>
              </a:extLst>
            </p:cNvPr>
            <p:cNvSpPr/>
            <p:nvPr/>
          </p:nvSpPr>
          <p:spPr>
            <a:xfrm>
              <a:off x="178130" y="439387"/>
              <a:ext cx="2470068" cy="475013"/>
            </a:xfrm>
            <a:custGeom>
              <a:avLst/>
              <a:gdLst>
                <a:gd name="connsiteX0" fmla="*/ 411686 w 2470068"/>
                <a:gd name="connsiteY0" fmla="*/ 0 h 475013"/>
                <a:gd name="connsiteX1" fmla="*/ 2058382 w 2470068"/>
                <a:gd name="connsiteY1" fmla="*/ 0 h 475013"/>
                <a:gd name="connsiteX2" fmla="*/ 2470068 w 2470068"/>
                <a:gd name="connsiteY2" fmla="*/ 411686 h 475013"/>
                <a:gd name="connsiteX3" fmla="*/ 2470068 w 2470068"/>
                <a:gd name="connsiteY3" fmla="*/ 475013 h 475013"/>
                <a:gd name="connsiteX4" fmla="*/ 0 w 2470068"/>
                <a:gd name="connsiteY4" fmla="*/ 475013 h 475013"/>
                <a:gd name="connsiteX5" fmla="*/ 0 w 2470068"/>
                <a:gd name="connsiteY5" fmla="*/ 411686 h 475013"/>
                <a:gd name="connsiteX6" fmla="*/ 411686 w 2470068"/>
                <a:gd name="connsiteY6" fmla="*/ 0 h 475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0068" h="475013">
                  <a:moveTo>
                    <a:pt x="411686" y="0"/>
                  </a:moveTo>
                  <a:lnTo>
                    <a:pt x="2058382" y="0"/>
                  </a:lnTo>
                  <a:cubicBezTo>
                    <a:pt x="2285750" y="0"/>
                    <a:pt x="2470068" y="184318"/>
                    <a:pt x="2470068" y="411686"/>
                  </a:cubicBezTo>
                  <a:lnTo>
                    <a:pt x="2470068" y="475013"/>
                  </a:lnTo>
                  <a:lnTo>
                    <a:pt x="0" y="475013"/>
                  </a:lnTo>
                  <a:lnTo>
                    <a:pt x="0" y="411686"/>
                  </a:lnTo>
                  <a:cubicBezTo>
                    <a:pt x="0" y="184318"/>
                    <a:pt x="184318" y="0"/>
                    <a:pt x="411686" y="0"/>
                  </a:cubicBezTo>
                  <a:close/>
                </a:path>
              </a:pathLst>
            </a:cu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200" dirty="0">
                  <a:latin typeface="Segoe Print" panose="02000800000000000000" pitchFamily="2" charset="0"/>
                </a:rPr>
                <a:t>Discrete Data</a:t>
              </a:r>
            </a:p>
          </p:txBody>
        </p:sp>
        <p:sp>
          <p:nvSpPr>
            <p:cNvPr id="14" name="Rounded Rectangle 13">
              <a:extLst>
                <a:ext uri="{FF2B5EF4-FFF2-40B4-BE49-F238E27FC236}">
                  <a16:creationId xmlns:a16="http://schemas.microsoft.com/office/drawing/2014/main" id="{6ABF529F-9DAD-6251-F2D6-64B9E9F787CB}"/>
                </a:ext>
              </a:extLst>
            </p:cNvPr>
            <p:cNvSpPr/>
            <p:nvPr/>
          </p:nvSpPr>
          <p:spPr>
            <a:xfrm>
              <a:off x="178130" y="439387"/>
              <a:ext cx="2470068" cy="2989613"/>
            </a:xfrm>
            <a:prstGeom prst="roundRect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288000" rIns="0" bIns="0" rtlCol="0" anchor="ctr"/>
            <a:lstStyle/>
            <a:p>
              <a:pPr marL="228600" indent="-228600">
                <a:buAutoNum type="arabicParenR"/>
              </a:pPr>
              <a:endParaRPr lang="en-US" sz="1050" dirty="0"/>
            </a:p>
            <a:p>
              <a:r>
                <a:rPr lang="en-US" sz="1050" dirty="0"/>
                <a:t>The following distances, in km, are how far some students travel to primary schools.</a:t>
              </a:r>
            </a:p>
            <a:p>
              <a:endParaRPr lang="en-US" sz="1050" dirty="0"/>
            </a:p>
            <a:p>
              <a:endParaRPr lang="en-US" sz="1050" dirty="0"/>
            </a:p>
            <a:p>
              <a:endParaRPr lang="en-US" sz="1050" dirty="0"/>
            </a:p>
            <a:p>
              <a:endParaRPr lang="en-US" sz="1050" dirty="0"/>
            </a:p>
            <a:p>
              <a:endParaRPr lang="en-US" sz="1050" dirty="0"/>
            </a:p>
            <a:p>
              <a:endParaRPr lang="en-US" sz="1050" dirty="0"/>
            </a:p>
            <a:p>
              <a:pPr marL="228600" indent="-228600">
                <a:buAutoNum type="alphaLcParenR"/>
              </a:pPr>
              <a:r>
                <a:rPr lang="en-US" sz="1050" dirty="0"/>
                <a:t>Draw a stem and leaf diagram for this data.</a:t>
              </a:r>
            </a:p>
            <a:p>
              <a:pPr marL="228600" indent="-228600">
                <a:buAutoNum type="alphaLcParenR"/>
              </a:pPr>
              <a:r>
                <a:rPr lang="en-US" sz="1050" dirty="0"/>
                <a:t>Find the median distance travelled.</a:t>
              </a:r>
            </a:p>
            <a:p>
              <a:pPr marL="228600" indent="-228600">
                <a:buAutoNum type="alphaLcParenR"/>
              </a:pPr>
              <a:r>
                <a:rPr lang="en-US" sz="1050" dirty="0"/>
                <a:t>Find the interquartile range.</a:t>
              </a:r>
            </a:p>
            <a:p>
              <a:pPr marL="228600" indent="-228600">
                <a:buAutoNum type="alphaLcParenR"/>
              </a:pPr>
              <a:r>
                <a:rPr lang="en-US" sz="1050" dirty="0"/>
                <a:t>The distances travelled by students to get to secondary schools have a median of 3 and IQR of 2.1.  Compare the data.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FABBE62-D58A-6CB8-8A04-653412306EA3}"/>
              </a:ext>
            </a:extLst>
          </p:cNvPr>
          <p:cNvGrpSpPr/>
          <p:nvPr/>
        </p:nvGrpSpPr>
        <p:grpSpPr>
          <a:xfrm>
            <a:off x="6511125" y="399991"/>
            <a:ext cx="3244696" cy="2989613"/>
            <a:chOff x="178130" y="439387"/>
            <a:chExt cx="2470068" cy="2989613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B74B8D89-7CAF-B4A8-0C03-CB06DECE944E}"/>
                </a:ext>
              </a:extLst>
            </p:cNvPr>
            <p:cNvSpPr/>
            <p:nvPr/>
          </p:nvSpPr>
          <p:spPr>
            <a:xfrm>
              <a:off x="178130" y="439387"/>
              <a:ext cx="2470068" cy="475013"/>
            </a:xfrm>
            <a:custGeom>
              <a:avLst/>
              <a:gdLst>
                <a:gd name="connsiteX0" fmla="*/ 411686 w 2470068"/>
                <a:gd name="connsiteY0" fmla="*/ 0 h 475013"/>
                <a:gd name="connsiteX1" fmla="*/ 2058382 w 2470068"/>
                <a:gd name="connsiteY1" fmla="*/ 0 h 475013"/>
                <a:gd name="connsiteX2" fmla="*/ 2470068 w 2470068"/>
                <a:gd name="connsiteY2" fmla="*/ 411686 h 475013"/>
                <a:gd name="connsiteX3" fmla="*/ 2470068 w 2470068"/>
                <a:gd name="connsiteY3" fmla="*/ 475013 h 475013"/>
                <a:gd name="connsiteX4" fmla="*/ 0 w 2470068"/>
                <a:gd name="connsiteY4" fmla="*/ 475013 h 475013"/>
                <a:gd name="connsiteX5" fmla="*/ 0 w 2470068"/>
                <a:gd name="connsiteY5" fmla="*/ 411686 h 475013"/>
                <a:gd name="connsiteX6" fmla="*/ 411686 w 2470068"/>
                <a:gd name="connsiteY6" fmla="*/ 0 h 475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0068" h="475013">
                  <a:moveTo>
                    <a:pt x="411686" y="0"/>
                  </a:moveTo>
                  <a:lnTo>
                    <a:pt x="2058382" y="0"/>
                  </a:lnTo>
                  <a:cubicBezTo>
                    <a:pt x="2285750" y="0"/>
                    <a:pt x="2470068" y="184318"/>
                    <a:pt x="2470068" y="411686"/>
                  </a:cubicBezTo>
                  <a:lnTo>
                    <a:pt x="2470068" y="475013"/>
                  </a:lnTo>
                  <a:lnTo>
                    <a:pt x="0" y="475013"/>
                  </a:lnTo>
                  <a:lnTo>
                    <a:pt x="0" y="411686"/>
                  </a:lnTo>
                  <a:cubicBezTo>
                    <a:pt x="0" y="184318"/>
                    <a:pt x="184318" y="0"/>
                    <a:pt x="411686" y="0"/>
                  </a:cubicBezTo>
                  <a:close/>
                </a:path>
              </a:pathLst>
            </a:cu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200" dirty="0">
                  <a:latin typeface="Segoe Print" panose="02000800000000000000" pitchFamily="2" charset="0"/>
                </a:rPr>
                <a:t>Continuous Data</a:t>
              </a:r>
            </a:p>
          </p:txBody>
        </p:sp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243D8D40-1039-78C6-0221-C2B649EA8A6C}"/>
                </a:ext>
              </a:extLst>
            </p:cNvPr>
            <p:cNvSpPr/>
            <p:nvPr/>
          </p:nvSpPr>
          <p:spPr>
            <a:xfrm>
              <a:off x="178130" y="439387"/>
              <a:ext cx="2470068" cy="2989613"/>
            </a:xfrm>
            <a:prstGeom prst="roundRect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288000" rIns="0" bIns="0" rtlCol="0" anchor="ctr"/>
            <a:lstStyle/>
            <a:p>
              <a:r>
                <a:rPr lang="en-US" sz="1050" dirty="0"/>
                <a:t>The following table gives some frequencies for a sample of data:</a:t>
              </a:r>
            </a:p>
            <a:p>
              <a:endParaRPr lang="en-US" sz="1050" dirty="0"/>
            </a:p>
            <a:p>
              <a:endParaRPr lang="en-US" sz="1050" dirty="0"/>
            </a:p>
            <a:p>
              <a:endParaRPr lang="en-US" sz="1050" dirty="0"/>
            </a:p>
            <a:p>
              <a:endParaRPr lang="en-US" sz="1050" dirty="0"/>
            </a:p>
            <a:p>
              <a:endParaRPr lang="en-US" sz="1050" dirty="0"/>
            </a:p>
            <a:p>
              <a:endParaRPr lang="en-US" sz="1050" dirty="0"/>
            </a:p>
            <a:p>
              <a:pPr marL="228600" indent="-228600">
                <a:buAutoNum type="alphaLcParenR"/>
              </a:pPr>
              <a:r>
                <a:rPr lang="en-US" sz="1050" dirty="0"/>
                <a:t>Estimate the mean</a:t>
              </a:r>
            </a:p>
            <a:p>
              <a:pPr marL="228600" indent="-228600">
                <a:buAutoNum type="alphaLcParenR"/>
              </a:pPr>
              <a:r>
                <a:rPr lang="en-US" sz="1050" dirty="0"/>
                <a:t>Estimate the standard deviation</a:t>
              </a:r>
            </a:p>
            <a:p>
              <a:pPr marL="228600" indent="-228600">
                <a:buAutoNum type="alphaLcParenR"/>
              </a:pPr>
              <a:r>
                <a:rPr lang="en-US" sz="1050" dirty="0"/>
                <a:t>Construct a cumulative frequency graph</a:t>
              </a:r>
            </a:p>
            <a:p>
              <a:pPr marL="228600" indent="-228600">
                <a:buAutoNum type="alphaLcParenR"/>
              </a:pPr>
              <a:r>
                <a:rPr lang="en-US" sz="1050" dirty="0"/>
                <a:t>Construct a histogram</a:t>
              </a:r>
            </a:p>
            <a:p>
              <a:pPr marL="228600" indent="-228600">
                <a:buAutoNum type="alphaLcParenR"/>
              </a:pPr>
              <a:r>
                <a:rPr lang="en-US" sz="1050" dirty="0"/>
                <a:t>The largest size was 8.7 and the smallest was 0.3.  Draw a boxplot.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970276F-C476-3034-1DE2-BF4292D11BEA}"/>
              </a:ext>
            </a:extLst>
          </p:cNvPr>
          <p:cNvGrpSpPr/>
          <p:nvPr/>
        </p:nvGrpSpPr>
        <p:grpSpPr>
          <a:xfrm>
            <a:off x="7245919" y="3510242"/>
            <a:ext cx="2481943" cy="2989613"/>
            <a:chOff x="178130" y="439387"/>
            <a:chExt cx="2470068" cy="2989613"/>
          </a:xfrm>
        </p:grpSpPr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8EA36872-67BD-5709-AA48-F66CD36EDC74}"/>
                </a:ext>
              </a:extLst>
            </p:cNvPr>
            <p:cNvSpPr/>
            <p:nvPr/>
          </p:nvSpPr>
          <p:spPr>
            <a:xfrm>
              <a:off x="178130" y="439387"/>
              <a:ext cx="2470068" cy="475013"/>
            </a:xfrm>
            <a:custGeom>
              <a:avLst/>
              <a:gdLst>
                <a:gd name="connsiteX0" fmla="*/ 411686 w 2470068"/>
                <a:gd name="connsiteY0" fmla="*/ 0 h 475013"/>
                <a:gd name="connsiteX1" fmla="*/ 2058382 w 2470068"/>
                <a:gd name="connsiteY1" fmla="*/ 0 h 475013"/>
                <a:gd name="connsiteX2" fmla="*/ 2470068 w 2470068"/>
                <a:gd name="connsiteY2" fmla="*/ 411686 h 475013"/>
                <a:gd name="connsiteX3" fmla="*/ 2470068 w 2470068"/>
                <a:gd name="connsiteY3" fmla="*/ 475013 h 475013"/>
                <a:gd name="connsiteX4" fmla="*/ 0 w 2470068"/>
                <a:gd name="connsiteY4" fmla="*/ 475013 h 475013"/>
                <a:gd name="connsiteX5" fmla="*/ 0 w 2470068"/>
                <a:gd name="connsiteY5" fmla="*/ 411686 h 475013"/>
                <a:gd name="connsiteX6" fmla="*/ 411686 w 2470068"/>
                <a:gd name="connsiteY6" fmla="*/ 0 h 475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0068" h="475013">
                  <a:moveTo>
                    <a:pt x="411686" y="0"/>
                  </a:moveTo>
                  <a:lnTo>
                    <a:pt x="2058382" y="0"/>
                  </a:lnTo>
                  <a:cubicBezTo>
                    <a:pt x="2285750" y="0"/>
                    <a:pt x="2470068" y="184318"/>
                    <a:pt x="2470068" y="411686"/>
                  </a:cubicBezTo>
                  <a:lnTo>
                    <a:pt x="2470068" y="475013"/>
                  </a:lnTo>
                  <a:lnTo>
                    <a:pt x="0" y="475013"/>
                  </a:lnTo>
                  <a:lnTo>
                    <a:pt x="0" y="411686"/>
                  </a:lnTo>
                  <a:cubicBezTo>
                    <a:pt x="0" y="184318"/>
                    <a:pt x="184318" y="0"/>
                    <a:pt x="411686" y="0"/>
                  </a:cubicBezTo>
                  <a:close/>
                </a:path>
              </a:pathLst>
            </a:cu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200" dirty="0">
                  <a:latin typeface="Segoe Print" panose="02000800000000000000" pitchFamily="2" charset="0"/>
                </a:rPr>
                <a:t>Estimation</a:t>
              </a:r>
            </a:p>
          </p:txBody>
        </p:sp>
        <p:sp>
          <p:nvSpPr>
            <p:cNvPr id="29" name="Rounded Rectangle 28">
              <a:extLst>
                <a:ext uri="{FF2B5EF4-FFF2-40B4-BE49-F238E27FC236}">
                  <a16:creationId xmlns:a16="http://schemas.microsoft.com/office/drawing/2014/main" id="{33535726-94BC-8CC6-49F8-B46AD78C1A93}"/>
                </a:ext>
              </a:extLst>
            </p:cNvPr>
            <p:cNvSpPr/>
            <p:nvPr/>
          </p:nvSpPr>
          <p:spPr>
            <a:xfrm>
              <a:off x="178130" y="439387"/>
              <a:ext cx="2470068" cy="2989613"/>
            </a:xfrm>
            <a:prstGeom prst="roundRect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rIns="0" bIns="0" rtlCol="0" anchor="ctr"/>
            <a:lstStyle/>
            <a:p>
              <a:pPr marL="228600" indent="-228600">
                <a:buAutoNum type="arabicParenR"/>
              </a:pPr>
              <a:endParaRPr lang="en-US" sz="1050" dirty="0"/>
            </a:p>
            <a:p>
              <a:pPr marL="228600" indent="-228600">
                <a:buAutoNum type="arabicParenR"/>
              </a:pPr>
              <a:r>
                <a:rPr lang="en-US" sz="1050" dirty="0"/>
                <a:t>Estimate how many students attend secondary education (11-18).</a:t>
              </a:r>
              <a:br>
                <a:rPr lang="en-US" sz="1050" dirty="0"/>
              </a:br>
              <a:endParaRPr lang="en-US" sz="1050" dirty="0"/>
            </a:p>
            <a:p>
              <a:pPr marL="228600" indent="-228600">
                <a:buAutoNum type="arabicParenR"/>
              </a:pPr>
              <a:r>
                <a:rPr lang="en-US" sz="1050" dirty="0"/>
                <a:t>Estimate how many days it would take to walk the length of the north pole to the south pole.</a:t>
              </a:r>
              <a:br>
                <a:rPr lang="en-US" sz="1050" dirty="0"/>
              </a:br>
              <a:endParaRPr lang="en-US" sz="1050" dirty="0"/>
            </a:p>
            <a:p>
              <a:pPr marL="228600" indent="-228600">
                <a:buAutoNum type="arabicParenR"/>
              </a:pPr>
              <a:r>
                <a:rPr lang="en-US" sz="1050" dirty="0"/>
                <a:t>Estimate how many cups of coffee are drunk in the UK in a month.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C895C46-BC76-FB37-44B1-257A14D2906C}"/>
              </a:ext>
            </a:extLst>
          </p:cNvPr>
          <p:cNvGrpSpPr/>
          <p:nvPr/>
        </p:nvGrpSpPr>
        <p:grpSpPr>
          <a:xfrm>
            <a:off x="160448" y="3510242"/>
            <a:ext cx="3140161" cy="3185273"/>
            <a:chOff x="178130" y="439387"/>
            <a:chExt cx="2470068" cy="2989613"/>
          </a:xfrm>
        </p:grpSpPr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2EFC5E45-8CEF-6A3A-C270-D7E03BAED0DD}"/>
                </a:ext>
              </a:extLst>
            </p:cNvPr>
            <p:cNvSpPr/>
            <p:nvPr/>
          </p:nvSpPr>
          <p:spPr>
            <a:xfrm>
              <a:off x="178130" y="439387"/>
              <a:ext cx="2470068" cy="475013"/>
            </a:xfrm>
            <a:custGeom>
              <a:avLst/>
              <a:gdLst>
                <a:gd name="connsiteX0" fmla="*/ 411686 w 2470068"/>
                <a:gd name="connsiteY0" fmla="*/ 0 h 475013"/>
                <a:gd name="connsiteX1" fmla="*/ 2058382 w 2470068"/>
                <a:gd name="connsiteY1" fmla="*/ 0 h 475013"/>
                <a:gd name="connsiteX2" fmla="*/ 2470068 w 2470068"/>
                <a:gd name="connsiteY2" fmla="*/ 411686 h 475013"/>
                <a:gd name="connsiteX3" fmla="*/ 2470068 w 2470068"/>
                <a:gd name="connsiteY3" fmla="*/ 475013 h 475013"/>
                <a:gd name="connsiteX4" fmla="*/ 0 w 2470068"/>
                <a:gd name="connsiteY4" fmla="*/ 475013 h 475013"/>
                <a:gd name="connsiteX5" fmla="*/ 0 w 2470068"/>
                <a:gd name="connsiteY5" fmla="*/ 411686 h 475013"/>
                <a:gd name="connsiteX6" fmla="*/ 411686 w 2470068"/>
                <a:gd name="connsiteY6" fmla="*/ 0 h 475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0068" h="475013">
                  <a:moveTo>
                    <a:pt x="411686" y="0"/>
                  </a:moveTo>
                  <a:lnTo>
                    <a:pt x="2058382" y="0"/>
                  </a:lnTo>
                  <a:cubicBezTo>
                    <a:pt x="2285750" y="0"/>
                    <a:pt x="2470068" y="184318"/>
                    <a:pt x="2470068" y="411686"/>
                  </a:cubicBezTo>
                  <a:lnTo>
                    <a:pt x="2470068" y="475013"/>
                  </a:lnTo>
                  <a:lnTo>
                    <a:pt x="0" y="475013"/>
                  </a:lnTo>
                  <a:lnTo>
                    <a:pt x="0" y="411686"/>
                  </a:lnTo>
                  <a:cubicBezTo>
                    <a:pt x="0" y="184318"/>
                    <a:pt x="184318" y="0"/>
                    <a:pt x="411686" y="0"/>
                  </a:cubicBezTo>
                  <a:close/>
                </a:path>
              </a:pathLst>
            </a:cu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200" dirty="0">
                  <a:latin typeface="Segoe Print" panose="02000800000000000000" pitchFamily="2" charset="0"/>
                </a:rPr>
                <a:t>Histograms</a:t>
              </a:r>
            </a:p>
          </p:txBody>
        </p:sp>
        <p:sp>
          <p:nvSpPr>
            <p:cNvPr id="32" name="Rounded Rectangle 31">
              <a:extLst>
                <a:ext uri="{FF2B5EF4-FFF2-40B4-BE49-F238E27FC236}">
                  <a16:creationId xmlns:a16="http://schemas.microsoft.com/office/drawing/2014/main" id="{51CD84DF-6989-B387-B13F-0ECAD95DAA12}"/>
                </a:ext>
              </a:extLst>
            </p:cNvPr>
            <p:cNvSpPr/>
            <p:nvPr/>
          </p:nvSpPr>
          <p:spPr>
            <a:xfrm>
              <a:off x="178130" y="439387"/>
              <a:ext cx="2470068" cy="2989613"/>
            </a:xfrm>
            <a:prstGeom prst="roundRect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050" dirty="0"/>
                <a:t>The histogram has a frequency of 100.  Work out the frequency of each class.</a:t>
              </a:r>
            </a:p>
            <a:p>
              <a:pPr algn="ctr"/>
              <a:endParaRPr lang="en-US" sz="1050" dirty="0"/>
            </a:p>
            <a:p>
              <a:pPr algn="ctr"/>
              <a:endParaRPr lang="en-US" sz="1050" dirty="0"/>
            </a:p>
            <a:p>
              <a:pPr algn="ctr"/>
              <a:endParaRPr lang="en-US" sz="1050" dirty="0"/>
            </a:p>
            <a:p>
              <a:pPr algn="ctr"/>
              <a:endParaRPr lang="en-US" sz="1050" dirty="0"/>
            </a:p>
            <a:p>
              <a:pPr algn="ctr"/>
              <a:endParaRPr lang="en-US" sz="1050" dirty="0"/>
            </a:p>
            <a:p>
              <a:pPr algn="ctr"/>
              <a:endParaRPr lang="en-US" sz="1050" dirty="0"/>
            </a:p>
            <a:p>
              <a:pPr algn="ctr"/>
              <a:endParaRPr lang="en-US" sz="1050" dirty="0"/>
            </a:p>
            <a:p>
              <a:pPr algn="ctr"/>
              <a:endParaRPr lang="en-US" sz="1050" dirty="0"/>
            </a:p>
            <a:p>
              <a:pPr algn="ctr"/>
              <a:endParaRPr lang="en-US" sz="1050" dirty="0"/>
            </a:p>
            <a:p>
              <a:pPr algn="ctr"/>
              <a:endParaRPr lang="en-US" sz="1050" dirty="0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3C7A46E-9AB8-C5F3-D7B0-DFBFFF1BAD8D}"/>
              </a:ext>
            </a:extLst>
          </p:cNvPr>
          <p:cNvGrpSpPr/>
          <p:nvPr/>
        </p:nvGrpSpPr>
        <p:grpSpPr>
          <a:xfrm>
            <a:off x="3391514" y="3726614"/>
            <a:ext cx="3763500" cy="2989613"/>
            <a:chOff x="178130" y="439387"/>
            <a:chExt cx="2470068" cy="2989613"/>
          </a:xfrm>
        </p:grpSpPr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0A504A38-33DB-214E-FAE6-A40332512A25}"/>
                </a:ext>
              </a:extLst>
            </p:cNvPr>
            <p:cNvSpPr/>
            <p:nvPr/>
          </p:nvSpPr>
          <p:spPr>
            <a:xfrm>
              <a:off x="178130" y="439387"/>
              <a:ext cx="2470068" cy="475013"/>
            </a:xfrm>
            <a:custGeom>
              <a:avLst/>
              <a:gdLst>
                <a:gd name="connsiteX0" fmla="*/ 411686 w 2470068"/>
                <a:gd name="connsiteY0" fmla="*/ 0 h 475013"/>
                <a:gd name="connsiteX1" fmla="*/ 2058382 w 2470068"/>
                <a:gd name="connsiteY1" fmla="*/ 0 h 475013"/>
                <a:gd name="connsiteX2" fmla="*/ 2470068 w 2470068"/>
                <a:gd name="connsiteY2" fmla="*/ 411686 h 475013"/>
                <a:gd name="connsiteX3" fmla="*/ 2470068 w 2470068"/>
                <a:gd name="connsiteY3" fmla="*/ 475013 h 475013"/>
                <a:gd name="connsiteX4" fmla="*/ 0 w 2470068"/>
                <a:gd name="connsiteY4" fmla="*/ 475013 h 475013"/>
                <a:gd name="connsiteX5" fmla="*/ 0 w 2470068"/>
                <a:gd name="connsiteY5" fmla="*/ 411686 h 475013"/>
                <a:gd name="connsiteX6" fmla="*/ 411686 w 2470068"/>
                <a:gd name="connsiteY6" fmla="*/ 0 h 475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0068" h="475013">
                  <a:moveTo>
                    <a:pt x="411686" y="0"/>
                  </a:moveTo>
                  <a:lnTo>
                    <a:pt x="2058382" y="0"/>
                  </a:lnTo>
                  <a:cubicBezTo>
                    <a:pt x="2285750" y="0"/>
                    <a:pt x="2470068" y="184318"/>
                    <a:pt x="2470068" y="411686"/>
                  </a:cubicBezTo>
                  <a:lnTo>
                    <a:pt x="2470068" y="475013"/>
                  </a:lnTo>
                  <a:lnTo>
                    <a:pt x="0" y="475013"/>
                  </a:lnTo>
                  <a:lnTo>
                    <a:pt x="0" y="411686"/>
                  </a:lnTo>
                  <a:cubicBezTo>
                    <a:pt x="0" y="184318"/>
                    <a:pt x="184318" y="0"/>
                    <a:pt x="411686" y="0"/>
                  </a:cubicBezTo>
                  <a:close/>
                </a:path>
              </a:pathLst>
            </a:cu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200" dirty="0">
                  <a:latin typeface="Segoe Print" panose="02000800000000000000" pitchFamily="2" charset="0"/>
                </a:rPr>
                <a:t>Cumulative Frequency and Boxplots</a:t>
              </a:r>
            </a:p>
          </p:txBody>
        </p:sp>
        <p:sp>
          <p:nvSpPr>
            <p:cNvPr id="35" name="Rounded Rectangle 34">
              <a:extLst>
                <a:ext uri="{FF2B5EF4-FFF2-40B4-BE49-F238E27FC236}">
                  <a16:creationId xmlns:a16="http://schemas.microsoft.com/office/drawing/2014/main" id="{45771246-30DF-8AB5-F58B-4CE71C0370B7}"/>
                </a:ext>
              </a:extLst>
            </p:cNvPr>
            <p:cNvSpPr/>
            <p:nvPr/>
          </p:nvSpPr>
          <p:spPr>
            <a:xfrm>
              <a:off x="178130" y="439387"/>
              <a:ext cx="2470068" cy="2989613"/>
            </a:xfrm>
            <a:prstGeom prst="roundRect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rIns="0" rtlCol="0" anchor="ctr"/>
            <a:lstStyle/>
            <a:p>
              <a:r>
                <a:rPr lang="en-US" sz="1050" dirty="0"/>
                <a:t>The cumulative frequency and box plot shows the distances, in m, of students in the long jump.</a:t>
              </a:r>
            </a:p>
            <a:p>
              <a:endParaRPr lang="en-US" sz="1050" dirty="0"/>
            </a:p>
            <a:p>
              <a:pPr marL="228600" indent="-228600">
                <a:buAutoNum type="alphaLcParenR"/>
              </a:pPr>
              <a:r>
                <a:rPr lang="en-US" sz="1050" dirty="0"/>
                <a:t>What proportion of students </a:t>
              </a:r>
              <a:br>
                <a:rPr lang="en-US" sz="1050" dirty="0"/>
              </a:br>
              <a:r>
                <a:rPr lang="en-US" sz="1050" dirty="0"/>
                <a:t>in each class jumped further </a:t>
              </a:r>
              <a:br>
                <a:rPr lang="en-US" sz="1050" dirty="0"/>
              </a:br>
              <a:r>
                <a:rPr lang="en-US" sz="1050" dirty="0"/>
                <a:t>than 3.3m?</a:t>
              </a:r>
            </a:p>
            <a:p>
              <a:pPr marL="228600" indent="-228600">
                <a:buAutoNum type="alphaLcParenR"/>
              </a:pPr>
              <a:r>
                <a:rPr lang="en-US" sz="1050" dirty="0"/>
                <a:t>Compare the distances </a:t>
              </a:r>
              <a:br>
                <a:rPr lang="en-US" sz="1050" dirty="0"/>
              </a:br>
              <a:r>
                <a:rPr lang="en-US" sz="1050" dirty="0"/>
                <a:t>jumped by class A and </a:t>
              </a:r>
              <a:br>
                <a:rPr lang="en-US" sz="1050" dirty="0"/>
              </a:br>
              <a:r>
                <a:rPr lang="en-US" sz="1050" dirty="0"/>
                <a:t>class B.</a:t>
              </a:r>
            </a:p>
            <a:p>
              <a:endParaRPr lang="en-US" sz="1050" dirty="0"/>
            </a:p>
            <a:p>
              <a:endParaRPr lang="en-US" sz="1050" dirty="0"/>
            </a:p>
            <a:p>
              <a:r>
                <a:rPr lang="en-US" sz="1050" dirty="0"/>
                <a:t>        </a:t>
              </a:r>
              <a:r>
                <a:rPr lang="en-US" sz="800" dirty="0"/>
                <a:t>Class B Long Jump</a:t>
              </a:r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A786554D-EAFE-5644-19BF-92C87E503CF0}"/>
              </a:ext>
            </a:extLst>
          </p:cNvPr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1524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3B0C816-E4FA-FED2-691D-2127E434D4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06742">
            <a:off x="9242636" y="6320918"/>
            <a:ext cx="819816" cy="576086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A1422A7C-D386-28A6-3121-FC9E85ADD8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609" y="2521096"/>
            <a:ext cx="2481943" cy="525026"/>
          </a:xfrm>
          <a:prstGeom prst="rect">
            <a:avLst/>
          </a:prstGeom>
        </p:spPr>
      </p:pic>
      <p:graphicFrame>
        <p:nvGraphicFramePr>
          <p:cNvPr id="42" name="Table 41">
            <a:extLst>
              <a:ext uri="{FF2B5EF4-FFF2-40B4-BE49-F238E27FC236}">
                <a16:creationId xmlns:a16="http://schemas.microsoft.com/office/drawing/2014/main" id="{E393D9B5-AD83-5273-384C-2EB2CD8EB6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3819290"/>
              </p:ext>
            </p:extLst>
          </p:nvPr>
        </p:nvGraphicFramePr>
        <p:xfrm>
          <a:off x="3781660" y="1404586"/>
          <a:ext cx="2155580" cy="685800"/>
        </p:xfrm>
        <a:graphic>
          <a:graphicData uri="http://schemas.openxmlformats.org/drawingml/2006/table">
            <a:tbl>
              <a:tblPr/>
              <a:tblGrid>
                <a:gridCol w="428380">
                  <a:extLst>
                    <a:ext uri="{9D8B030D-6E8A-4147-A177-3AD203B41FA5}">
                      <a16:colId xmlns:a16="http://schemas.microsoft.com/office/drawing/2014/main" val="283814773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429679738"/>
                    </a:ext>
                  </a:extLst>
                </a:gridCol>
                <a:gridCol w="435429">
                  <a:extLst>
                    <a:ext uri="{9D8B030D-6E8A-4147-A177-3AD203B41FA5}">
                      <a16:colId xmlns:a16="http://schemas.microsoft.com/office/drawing/2014/main" val="154709293"/>
                    </a:ext>
                  </a:extLst>
                </a:gridCol>
                <a:gridCol w="435429">
                  <a:extLst>
                    <a:ext uri="{9D8B030D-6E8A-4147-A177-3AD203B41FA5}">
                      <a16:colId xmlns:a16="http://schemas.microsoft.com/office/drawing/2014/main" val="1373907665"/>
                    </a:ext>
                  </a:extLst>
                </a:gridCol>
                <a:gridCol w="348342">
                  <a:extLst>
                    <a:ext uri="{9D8B030D-6E8A-4147-A177-3AD203B41FA5}">
                      <a16:colId xmlns:a16="http://schemas.microsoft.com/office/drawing/2014/main" val="2966751314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3.2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902341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3.3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2.1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890658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3.4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978572"/>
                  </a:ext>
                </a:extLst>
              </a:tr>
            </a:tbl>
          </a:graphicData>
        </a:graphic>
      </p:graphicFrame>
      <p:graphicFrame>
        <p:nvGraphicFramePr>
          <p:cNvPr id="43" name="Table 42">
            <a:extLst>
              <a:ext uri="{FF2B5EF4-FFF2-40B4-BE49-F238E27FC236}">
                <a16:creationId xmlns:a16="http://schemas.microsoft.com/office/drawing/2014/main" id="{B012E5AD-FEF4-6E6F-93B1-204FAB4246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7815700"/>
              </p:ext>
            </p:extLst>
          </p:nvPr>
        </p:nvGraphicFramePr>
        <p:xfrm>
          <a:off x="7111907" y="1313300"/>
          <a:ext cx="1812669" cy="852714"/>
        </p:xfrm>
        <a:graphic>
          <a:graphicData uri="http://schemas.openxmlformats.org/drawingml/2006/table">
            <a:tbl>
              <a:tblPr/>
              <a:tblGrid>
                <a:gridCol w="288669">
                  <a:extLst>
                    <a:ext uri="{9D8B030D-6E8A-4147-A177-3AD203B41FA5}">
                      <a16:colId xmlns:a16="http://schemas.microsoft.com/office/drawing/2014/main" val="3960110686"/>
                    </a:ext>
                  </a:extLst>
                </a:gridCol>
                <a:gridCol w="449943">
                  <a:extLst>
                    <a:ext uri="{9D8B030D-6E8A-4147-A177-3AD203B41FA5}">
                      <a16:colId xmlns:a16="http://schemas.microsoft.com/office/drawing/2014/main" val="2675195766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val="3789217495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956274075"/>
                    </a:ext>
                  </a:extLst>
                </a:gridCol>
              </a:tblGrid>
              <a:tr h="180602">
                <a:tc>
                  <a:txBody>
                    <a:bodyPr/>
                    <a:lstStyle/>
                    <a:p>
                      <a:pPr algn="ctr" fontAlgn="b"/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5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Frequency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3935417"/>
                  </a:ext>
                </a:extLst>
              </a:tr>
              <a:tr h="168028">
                <a:tc>
                  <a:txBody>
                    <a:bodyPr/>
                    <a:lstStyle/>
                    <a:p>
                      <a:pPr algn="r" fontAlgn="ctr"/>
                      <a:r>
                        <a:rPr lang="en-GB" sz="105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1" u="none" strike="noStrike">
                          <a:solidFill>
                            <a:srgbClr val="000000"/>
                          </a:solidFill>
                          <a:effectLst/>
                          <a:latin typeface="Lucida Calligraphy Italic"/>
                        </a:rPr>
                        <a:t>&lt; x ≤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5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4969180"/>
                  </a:ext>
                </a:extLst>
              </a:tr>
              <a:tr h="168028">
                <a:tc>
                  <a:txBody>
                    <a:bodyPr/>
                    <a:lstStyle/>
                    <a:p>
                      <a:pPr algn="r" fontAlgn="ctr"/>
                      <a:r>
                        <a:rPr lang="en-GB" sz="105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1" u="none" strike="noStrike">
                          <a:solidFill>
                            <a:srgbClr val="000000"/>
                          </a:solidFill>
                          <a:effectLst/>
                          <a:latin typeface="Lucida Calligraphy Italic"/>
                        </a:rPr>
                        <a:t>&lt; x ≤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5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2991531"/>
                  </a:ext>
                </a:extLst>
              </a:tr>
              <a:tr h="168028">
                <a:tc>
                  <a:txBody>
                    <a:bodyPr/>
                    <a:lstStyle/>
                    <a:p>
                      <a:pPr algn="r" fontAlgn="ctr"/>
                      <a:r>
                        <a:rPr lang="en-GB" sz="105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1" u="none" strike="noStrike">
                          <a:solidFill>
                            <a:srgbClr val="000000"/>
                          </a:solidFill>
                          <a:effectLst/>
                          <a:latin typeface="Lucida Calligraphy Italic"/>
                        </a:rPr>
                        <a:t>&lt; x ≤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5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8403484"/>
                  </a:ext>
                </a:extLst>
              </a:tr>
              <a:tr h="168028">
                <a:tc>
                  <a:txBody>
                    <a:bodyPr/>
                    <a:lstStyle/>
                    <a:p>
                      <a:pPr algn="r" fontAlgn="ctr"/>
                      <a:r>
                        <a:rPr lang="en-GB" sz="105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1" u="none" strike="noStrike">
                          <a:solidFill>
                            <a:srgbClr val="000000"/>
                          </a:solidFill>
                          <a:effectLst/>
                          <a:latin typeface="Lucida Calligraphy Italic"/>
                        </a:rPr>
                        <a:t>&lt; x ≤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5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0543506"/>
                  </a:ext>
                </a:extLst>
              </a:tr>
            </a:tbl>
          </a:graphicData>
        </a:graphic>
      </p:graphicFrame>
      <p:pic>
        <p:nvPicPr>
          <p:cNvPr id="45" name="Picture 44">
            <a:extLst>
              <a:ext uri="{FF2B5EF4-FFF2-40B4-BE49-F238E27FC236}">
                <a16:creationId xmlns:a16="http://schemas.microsoft.com/office/drawing/2014/main" id="{4A47E1C9-43B2-2F13-10E7-16EB598A86F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001"/>
          <a:stretch/>
        </p:blipFill>
        <p:spPr>
          <a:xfrm>
            <a:off x="436087" y="4482669"/>
            <a:ext cx="2562313" cy="2139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43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D389503-A4A5-4FD8-B621-236842E3799F}"/>
              </a:ext>
            </a:extLst>
          </p:cNvPr>
          <p:cNvGrpSpPr/>
          <p:nvPr/>
        </p:nvGrpSpPr>
        <p:grpSpPr>
          <a:xfrm>
            <a:off x="4121024" y="3487467"/>
            <a:ext cx="2940253" cy="3274955"/>
            <a:chOff x="178130" y="439387"/>
            <a:chExt cx="2470068" cy="2989613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89E6E77F-9755-083F-41F0-EDB3BFD3568E}"/>
                </a:ext>
              </a:extLst>
            </p:cNvPr>
            <p:cNvSpPr/>
            <p:nvPr/>
          </p:nvSpPr>
          <p:spPr>
            <a:xfrm>
              <a:off x="178130" y="439387"/>
              <a:ext cx="2470068" cy="475013"/>
            </a:xfrm>
            <a:custGeom>
              <a:avLst/>
              <a:gdLst>
                <a:gd name="connsiteX0" fmla="*/ 411686 w 2470068"/>
                <a:gd name="connsiteY0" fmla="*/ 0 h 475013"/>
                <a:gd name="connsiteX1" fmla="*/ 2058382 w 2470068"/>
                <a:gd name="connsiteY1" fmla="*/ 0 h 475013"/>
                <a:gd name="connsiteX2" fmla="*/ 2470068 w 2470068"/>
                <a:gd name="connsiteY2" fmla="*/ 411686 h 475013"/>
                <a:gd name="connsiteX3" fmla="*/ 2470068 w 2470068"/>
                <a:gd name="connsiteY3" fmla="*/ 475013 h 475013"/>
                <a:gd name="connsiteX4" fmla="*/ 0 w 2470068"/>
                <a:gd name="connsiteY4" fmla="*/ 475013 h 475013"/>
                <a:gd name="connsiteX5" fmla="*/ 0 w 2470068"/>
                <a:gd name="connsiteY5" fmla="*/ 411686 h 475013"/>
                <a:gd name="connsiteX6" fmla="*/ 411686 w 2470068"/>
                <a:gd name="connsiteY6" fmla="*/ 0 h 475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0068" h="475013">
                  <a:moveTo>
                    <a:pt x="411686" y="0"/>
                  </a:moveTo>
                  <a:lnTo>
                    <a:pt x="2058382" y="0"/>
                  </a:lnTo>
                  <a:cubicBezTo>
                    <a:pt x="2285750" y="0"/>
                    <a:pt x="2470068" y="184318"/>
                    <a:pt x="2470068" y="411686"/>
                  </a:cubicBezTo>
                  <a:lnTo>
                    <a:pt x="2470068" y="475013"/>
                  </a:lnTo>
                  <a:lnTo>
                    <a:pt x="0" y="475013"/>
                  </a:lnTo>
                  <a:lnTo>
                    <a:pt x="0" y="411686"/>
                  </a:lnTo>
                  <a:cubicBezTo>
                    <a:pt x="0" y="184318"/>
                    <a:pt x="184318" y="0"/>
                    <a:pt x="411686" y="0"/>
                  </a:cubicBezTo>
                  <a:close/>
                </a:path>
              </a:pathLst>
            </a:cu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200" dirty="0"/>
                <a:t>Mortgages and Spreadsheet</a:t>
              </a:r>
            </a:p>
          </p:txBody>
        </p:sp>
        <p:sp>
          <p:nvSpPr>
            <p:cNvPr id="4" name="Rounded Rectangle 3">
              <a:extLst>
                <a:ext uri="{FF2B5EF4-FFF2-40B4-BE49-F238E27FC236}">
                  <a16:creationId xmlns:a16="http://schemas.microsoft.com/office/drawing/2014/main" id="{ACACF93C-82A3-7873-65EB-852EB2AB593C}"/>
                </a:ext>
              </a:extLst>
            </p:cNvPr>
            <p:cNvSpPr/>
            <p:nvPr/>
          </p:nvSpPr>
          <p:spPr>
            <a:xfrm>
              <a:off x="178130" y="439387"/>
              <a:ext cx="2470068" cy="2989613"/>
            </a:xfrm>
            <a:prstGeom prst="roundRect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540000" rIns="0" rtlCol="0" anchor="ctr"/>
            <a:lstStyle/>
            <a:p>
              <a:pPr algn="l" fontAlgn="ctr"/>
              <a:r>
                <a:rPr lang="en-GB" sz="1050" u="none" strike="noStrike" dirty="0">
                  <a:effectLst/>
                </a:rPr>
                <a:t>A mortgage has an annual interest rate of 4.2%, taken from the opening balance of £200000, and a monthly repayment of £900.</a:t>
              </a:r>
            </a:p>
            <a:p>
              <a:pPr algn="l" fontAlgn="ctr"/>
              <a:endParaRPr lang="en-GB" sz="1050" u="none" strike="noStrike" dirty="0">
                <a:effectLst/>
              </a:endParaRPr>
            </a:p>
            <a:p>
              <a:pPr algn="l" fontAlgn="ctr"/>
              <a:endParaRPr lang="en-GB" sz="105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endParaRPr>
            </a:p>
            <a:p>
              <a:pPr algn="ctr"/>
              <a:endParaRPr lang="en-US" sz="1050" dirty="0"/>
            </a:p>
            <a:p>
              <a:pPr algn="ctr"/>
              <a:endParaRPr lang="en-US" sz="1050" dirty="0"/>
            </a:p>
            <a:p>
              <a:pPr algn="ctr"/>
              <a:endParaRPr lang="en-US" sz="1050" dirty="0"/>
            </a:p>
            <a:p>
              <a:pPr algn="ctr"/>
              <a:endParaRPr lang="en-US" sz="1050" dirty="0"/>
            </a:p>
            <a:p>
              <a:pPr algn="ctr"/>
              <a:endParaRPr lang="en-US" sz="1050" dirty="0"/>
            </a:p>
            <a:p>
              <a:pPr marL="228600" indent="-228600">
                <a:buAutoNum type="alphaLcParenR"/>
              </a:pPr>
              <a:r>
                <a:rPr lang="en-US" sz="1050" dirty="0"/>
                <a:t>What formula would go in cell C2?</a:t>
              </a:r>
            </a:p>
            <a:p>
              <a:pPr marL="228600" indent="-228600">
                <a:buAutoNum type="alphaLcParenR"/>
              </a:pPr>
              <a:r>
                <a:rPr lang="en-US" sz="1050" dirty="0"/>
                <a:t>What formula would go in cell B3?</a:t>
              </a:r>
            </a:p>
            <a:p>
              <a:pPr marL="228600" indent="-228600">
                <a:buAutoNum type="alphaLcParenR"/>
              </a:pPr>
              <a:r>
                <a:rPr lang="en-US" sz="1050" dirty="0"/>
                <a:t>How much of the mortgage is still owed after 4 months?</a:t>
              </a:r>
            </a:p>
            <a:p>
              <a:pPr algn="ctr"/>
              <a:endParaRPr lang="en-US" sz="1050" dirty="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1D373B0B-4ED6-6B8A-2ED8-FACBDC0BAD73}"/>
              </a:ext>
            </a:extLst>
          </p:cNvPr>
          <p:cNvGrpSpPr/>
          <p:nvPr/>
        </p:nvGrpSpPr>
        <p:grpSpPr>
          <a:xfrm>
            <a:off x="7163054" y="426327"/>
            <a:ext cx="2614017" cy="2166972"/>
            <a:chOff x="178130" y="439387"/>
            <a:chExt cx="2470068" cy="2989613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44D3CBD0-F512-E148-BFFF-0375C2F71D03}"/>
                </a:ext>
              </a:extLst>
            </p:cNvPr>
            <p:cNvSpPr/>
            <p:nvPr/>
          </p:nvSpPr>
          <p:spPr>
            <a:xfrm>
              <a:off x="178130" y="439387"/>
              <a:ext cx="2470068" cy="475013"/>
            </a:xfrm>
            <a:custGeom>
              <a:avLst/>
              <a:gdLst>
                <a:gd name="connsiteX0" fmla="*/ 411686 w 2470068"/>
                <a:gd name="connsiteY0" fmla="*/ 0 h 475013"/>
                <a:gd name="connsiteX1" fmla="*/ 2058382 w 2470068"/>
                <a:gd name="connsiteY1" fmla="*/ 0 h 475013"/>
                <a:gd name="connsiteX2" fmla="*/ 2470068 w 2470068"/>
                <a:gd name="connsiteY2" fmla="*/ 411686 h 475013"/>
                <a:gd name="connsiteX3" fmla="*/ 2470068 w 2470068"/>
                <a:gd name="connsiteY3" fmla="*/ 475013 h 475013"/>
                <a:gd name="connsiteX4" fmla="*/ 0 w 2470068"/>
                <a:gd name="connsiteY4" fmla="*/ 475013 h 475013"/>
                <a:gd name="connsiteX5" fmla="*/ 0 w 2470068"/>
                <a:gd name="connsiteY5" fmla="*/ 411686 h 475013"/>
                <a:gd name="connsiteX6" fmla="*/ 411686 w 2470068"/>
                <a:gd name="connsiteY6" fmla="*/ 0 h 475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0068" h="475013">
                  <a:moveTo>
                    <a:pt x="411686" y="0"/>
                  </a:moveTo>
                  <a:lnTo>
                    <a:pt x="2058382" y="0"/>
                  </a:lnTo>
                  <a:cubicBezTo>
                    <a:pt x="2285750" y="0"/>
                    <a:pt x="2470068" y="184318"/>
                    <a:pt x="2470068" y="411686"/>
                  </a:cubicBezTo>
                  <a:lnTo>
                    <a:pt x="2470068" y="475013"/>
                  </a:lnTo>
                  <a:lnTo>
                    <a:pt x="0" y="475013"/>
                  </a:lnTo>
                  <a:lnTo>
                    <a:pt x="0" y="411686"/>
                  </a:lnTo>
                  <a:cubicBezTo>
                    <a:pt x="0" y="184318"/>
                    <a:pt x="184318" y="0"/>
                    <a:pt x="411686" y="0"/>
                  </a:cubicBezTo>
                  <a:close/>
                </a:path>
              </a:pathLst>
            </a:cu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200" dirty="0"/>
                <a:t>RPI</a:t>
              </a:r>
            </a:p>
          </p:txBody>
        </p:sp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9BA18070-8A2C-E69D-0A10-1E10FB2163EA}"/>
                </a:ext>
              </a:extLst>
            </p:cNvPr>
            <p:cNvSpPr/>
            <p:nvPr/>
          </p:nvSpPr>
          <p:spPr>
            <a:xfrm>
              <a:off x="178130" y="439387"/>
              <a:ext cx="2470068" cy="2989613"/>
            </a:xfrm>
            <a:prstGeom prst="roundRect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180000" rIns="0" bIns="0" rtlCol="0" anchor="ctr"/>
            <a:lstStyle/>
            <a:p>
              <a:pPr marL="228600" indent="-228600">
                <a:buAutoNum type="arabicParenR"/>
              </a:pPr>
              <a:r>
                <a:rPr lang="en-GB" sz="1050" u="none" strike="noStrike" dirty="0">
                  <a:effectLst/>
                </a:rPr>
                <a:t>In 1992 the RPI was 113.5.  </a:t>
              </a:r>
              <a:br>
                <a:rPr lang="en-GB" sz="1050" u="none" strike="noStrike" dirty="0">
                  <a:effectLst/>
                </a:rPr>
              </a:br>
              <a:r>
                <a:rPr lang="en-GB" sz="1050" u="none" strike="noStrike" dirty="0">
                  <a:effectLst/>
                </a:rPr>
                <a:t>In 1998 the RPI was 119.8.  </a:t>
              </a:r>
              <a:br>
                <a:rPr lang="en-GB" sz="1050" u="none" strike="noStrike" dirty="0">
                  <a:effectLst/>
                </a:rPr>
              </a:br>
              <a:r>
                <a:rPr lang="en-GB" sz="1050" u="none" strike="noStrike" dirty="0">
                  <a:effectLst/>
                </a:rPr>
                <a:t>An item cost £16.90 in 1992. How much did it cost in 1998?</a:t>
              </a:r>
            </a:p>
            <a:p>
              <a:pPr marL="228600" indent="-228600">
                <a:buAutoNum type="arabicParenR"/>
              </a:pPr>
              <a:endParaRPr lang="en-GB" sz="1050" dirty="0">
                <a:solidFill>
                  <a:srgbClr val="000000"/>
                </a:solidFill>
                <a:latin typeface="Century Gothic" panose="020B0502020202020204" pitchFamily="34" charset="0"/>
              </a:endParaRPr>
            </a:p>
            <a:p>
              <a:pPr marL="228600" indent="-228600">
                <a:buFontTx/>
                <a:buAutoNum type="arabicParenR"/>
              </a:pPr>
              <a:r>
                <a:rPr lang="en-GB" sz="1050" u="none" strike="noStrike" dirty="0">
                  <a:effectLst/>
                </a:rPr>
                <a:t>In 2006 the RPI was 112.2.  </a:t>
              </a:r>
              <a:br>
                <a:rPr lang="en-GB" sz="1050" u="none" strike="noStrike" dirty="0">
                  <a:effectLst/>
                </a:rPr>
              </a:br>
              <a:r>
                <a:rPr lang="en-GB" sz="1050" u="none" strike="noStrike" dirty="0">
                  <a:effectLst/>
                </a:rPr>
                <a:t>In 2016 the RPI was 117.2.  </a:t>
              </a:r>
              <a:br>
                <a:rPr lang="en-GB" sz="1050" u="none" strike="noStrike" dirty="0">
                  <a:effectLst/>
                </a:rPr>
              </a:br>
              <a:r>
                <a:rPr lang="en-GB" sz="1050" u="none" strike="noStrike" dirty="0">
                  <a:effectLst/>
                </a:rPr>
                <a:t>An item cost £3.40 in 2016. How much did it cost in 2006?</a:t>
              </a:r>
              <a:endParaRPr lang="en-GB" sz="105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8D3E3EB9-36E9-5C7B-C0DA-CD65D1D2D27A}"/>
              </a:ext>
            </a:extLst>
          </p:cNvPr>
          <p:cNvGrpSpPr/>
          <p:nvPr/>
        </p:nvGrpSpPr>
        <p:grpSpPr>
          <a:xfrm>
            <a:off x="7163053" y="2684744"/>
            <a:ext cx="2541903" cy="4005231"/>
            <a:chOff x="178130" y="439386"/>
            <a:chExt cx="2470068" cy="3195709"/>
          </a:xfrm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2FF9EDFE-15F5-9394-74CE-DD1EC12A637A}"/>
                </a:ext>
              </a:extLst>
            </p:cNvPr>
            <p:cNvSpPr/>
            <p:nvPr/>
          </p:nvSpPr>
          <p:spPr>
            <a:xfrm>
              <a:off x="178130" y="439387"/>
              <a:ext cx="2470068" cy="475013"/>
            </a:xfrm>
            <a:custGeom>
              <a:avLst/>
              <a:gdLst>
                <a:gd name="connsiteX0" fmla="*/ 411686 w 2470068"/>
                <a:gd name="connsiteY0" fmla="*/ 0 h 475013"/>
                <a:gd name="connsiteX1" fmla="*/ 2058382 w 2470068"/>
                <a:gd name="connsiteY1" fmla="*/ 0 h 475013"/>
                <a:gd name="connsiteX2" fmla="*/ 2470068 w 2470068"/>
                <a:gd name="connsiteY2" fmla="*/ 411686 h 475013"/>
                <a:gd name="connsiteX3" fmla="*/ 2470068 w 2470068"/>
                <a:gd name="connsiteY3" fmla="*/ 475013 h 475013"/>
                <a:gd name="connsiteX4" fmla="*/ 0 w 2470068"/>
                <a:gd name="connsiteY4" fmla="*/ 475013 h 475013"/>
                <a:gd name="connsiteX5" fmla="*/ 0 w 2470068"/>
                <a:gd name="connsiteY5" fmla="*/ 411686 h 475013"/>
                <a:gd name="connsiteX6" fmla="*/ 411686 w 2470068"/>
                <a:gd name="connsiteY6" fmla="*/ 0 h 475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0068" h="475013">
                  <a:moveTo>
                    <a:pt x="411686" y="0"/>
                  </a:moveTo>
                  <a:lnTo>
                    <a:pt x="2058382" y="0"/>
                  </a:lnTo>
                  <a:cubicBezTo>
                    <a:pt x="2285750" y="0"/>
                    <a:pt x="2470068" y="184318"/>
                    <a:pt x="2470068" y="411686"/>
                  </a:cubicBezTo>
                  <a:lnTo>
                    <a:pt x="2470068" y="475013"/>
                  </a:lnTo>
                  <a:lnTo>
                    <a:pt x="0" y="475013"/>
                  </a:lnTo>
                  <a:lnTo>
                    <a:pt x="0" y="411686"/>
                  </a:lnTo>
                  <a:cubicBezTo>
                    <a:pt x="0" y="184318"/>
                    <a:pt x="184318" y="0"/>
                    <a:pt x="411686" y="0"/>
                  </a:cubicBezTo>
                  <a:close/>
                </a:path>
              </a:pathLst>
            </a:cu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200" dirty="0"/>
                <a:t>Percentages and approximations</a:t>
              </a:r>
            </a:p>
          </p:txBody>
        </p:sp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19BBD9DD-6899-2AD5-C008-50A99F9C699A}"/>
                </a:ext>
              </a:extLst>
            </p:cNvPr>
            <p:cNvSpPr/>
            <p:nvPr/>
          </p:nvSpPr>
          <p:spPr>
            <a:xfrm>
              <a:off x="178130" y="439386"/>
              <a:ext cx="2470068" cy="3195709"/>
            </a:xfrm>
            <a:prstGeom prst="roundRect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936000" rIns="0" rtlCol="0" anchor="ctr"/>
            <a:lstStyle/>
            <a:p>
              <a:pPr marL="228600" indent="-228600">
                <a:buAutoNum type="arabicParenR"/>
              </a:pPr>
              <a:r>
                <a:rPr lang="en-GB" sz="1050" u="none" strike="noStrike" dirty="0">
                  <a:effectLst/>
                </a:rPr>
                <a:t>£9946 is invested in account with an annual compound interest rate of 3% for 10 years.  How much will be in the account at the end of the time?</a:t>
              </a:r>
              <a:br>
                <a:rPr lang="en-GB" sz="1050" u="none" strike="noStrike" dirty="0">
                  <a:effectLst/>
                </a:rPr>
              </a:br>
              <a:endParaRPr lang="en-GB" sz="1050" dirty="0">
                <a:solidFill>
                  <a:srgbClr val="000000"/>
                </a:solidFill>
                <a:latin typeface="Century Gothic" panose="020B0502020202020204" pitchFamily="34" charset="0"/>
              </a:endParaRPr>
            </a:p>
            <a:p>
              <a:pPr marL="228600" indent="-228600">
                <a:buAutoNum type="arabicParenR"/>
              </a:pPr>
              <a:r>
                <a:rPr lang="en-GB" sz="1050" u="none" strike="noStrike" dirty="0">
                  <a:effectLst/>
                </a:rPr>
                <a:t>£28767 is needed for a payment after 6 years.  </a:t>
              </a:r>
              <a:br>
                <a:rPr lang="en-GB" sz="1050" u="none" strike="noStrike" dirty="0">
                  <a:effectLst/>
                </a:rPr>
              </a:br>
              <a:r>
                <a:rPr lang="en-GB" sz="1050" u="none" strike="noStrike" dirty="0">
                  <a:effectLst/>
                </a:rPr>
                <a:t>If the annual compound interest rate is 2%, how much should be invested?</a:t>
              </a:r>
              <a:br>
                <a:rPr lang="en-GB" sz="1050" u="none" strike="noStrike" dirty="0">
                  <a:effectLst/>
                </a:rPr>
              </a:br>
              <a:endParaRPr lang="en-GB" sz="1050" dirty="0">
                <a:solidFill>
                  <a:srgbClr val="000000"/>
                </a:solidFill>
                <a:latin typeface="Century Gothic" panose="020B0502020202020204" pitchFamily="34" charset="0"/>
              </a:endParaRPr>
            </a:p>
            <a:p>
              <a:pPr marL="228600" indent="-228600">
                <a:buAutoNum type="arabicParenR"/>
              </a:pPr>
              <a:r>
                <a:rPr lang="en-GB" sz="1050" u="none" strike="noStrike" dirty="0">
                  <a:effectLst/>
                </a:rPr>
                <a:t>Prices are expected to increase by 1.1% per year correct to 2 significant figures.  If the current price is £266000, what is the maximum price it will be in 2 years time.</a:t>
              </a:r>
              <a:endParaRPr lang="en-GB" sz="105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endParaRPr>
            </a:p>
            <a:p>
              <a:pPr algn="ctr"/>
              <a:endParaRPr lang="en-US" sz="1050" dirty="0"/>
            </a:p>
            <a:p>
              <a:pPr algn="ctr"/>
              <a:endParaRPr lang="en-US" sz="1050" dirty="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15E8BBF-CE68-8358-D0E9-C3501129D33E}"/>
              </a:ext>
            </a:extLst>
          </p:cNvPr>
          <p:cNvGrpSpPr/>
          <p:nvPr/>
        </p:nvGrpSpPr>
        <p:grpSpPr>
          <a:xfrm>
            <a:off x="292557" y="461822"/>
            <a:ext cx="2711900" cy="2887353"/>
            <a:chOff x="178130" y="439387"/>
            <a:chExt cx="2470068" cy="2989613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A7D12717-59FD-79E5-26DF-6D46DC825F40}"/>
                </a:ext>
              </a:extLst>
            </p:cNvPr>
            <p:cNvSpPr/>
            <p:nvPr/>
          </p:nvSpPr>
          <p:spPr>
            <a:xfrm>
              <a:off x="178130" y="439387"/>
              <a:ext cx="2470068" cy="475013"/>
            </a:xfrm>
            <a:custGeom>
              <a:avLst/>
              <a:gdLst>
                <a:gd name="connsiteX0" fmla="*/ 411686 w 2470068"/>
                <a:gd name="connsiteY0" fmla="*/ 0 h 475013"/>
                <a:gd name="connsiteX1" fmla="*/ 2058382 w 2470068"/>
                <a:gd name="connsiteY1" fmla="*/ 0 h 475013"/>
                <a:gd name="connsiteX2" fmla="*/ 2470068 w 2470068"/>
                <a:gd name="connsiteY2" fmla="*/ 411686 h 475013"/>
                <a:gd name="connsiteX3" fmla="*/ 2470068 w 2470068"/>
                <a:gd name="connsiteY3" fmla="*/ 475013 h 475013"/>
                <a:gd name="connsiteX4" fmla="*/ 0 w 2470068"/>
                <a:gd name="connsiteY4" fmla="*/ 475013 h 475013"/>
                <a:gd name="connsiteX5" fmla="*/ 0 w 2470068"/>
                <a:gd name="connsiteY5" fmla="*/ 411686 h 475013"/>
                <a:gd name="connsiteX6" fmla="*/ 411686 w 2470068"/>
                <a:gd name="connsiteY6" fmla="*/ 0 h 475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0068" h="475013">
                  <a:moveTo>
                    <a:pt x="411686" y="0"/>
                  </a:moveTo>
                  <a:lnTo>
                    <a:pt x="2058382" y="0"/>
                  </a:lnTo>
                  <a:cubicBezTo>
                    <a:pt x="2285750" y="0"/>
                    <a:pt x="2470068" y="184318"/>
                    <a:pt x="2470068" y="411686"/>
                  </a:cubicBezTo>
                  <a:lnTo>
                    <a:pt x="2470068" y="475013"/>
                  </a:lnTo>
                  <a:lnTo>
                    <a:pt x="0" y="475013"/>
                  </a:lnTo>
                  <a:lnTo>
                    <a:pt x="0" y="411686"/>
                  </a:lnTo>
                  <a:cubicBezTo>
                    <a:pt x="0" y="184318"/>
                    <a:pt x="184318" y="0"/>
                    <a:pt x="411686" y="0"/>
                  </a:cubicBezTo>
                  <a:close/>
                </a:path>
              </a:pathLst>
            </a:cu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200" dirty="0"/>
                <a:t>Tax , NI and Student Loans</a:t>
              </a:r>
            </a:p>
          </p:txBody>
        </p:sp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423060DB-B4F5-5078-851D-74330C43591C}"/>
                </a:ext>
              </a:extLst>
            </p:cNvPr>
            <p:cNvSpPr/>
            <p:nvPr/>
          </p:nvSpPr>
          <p:spPr>
            <a:xfrm>
              <a:off x="178130" y="439387"/>
              <a:ext cx="2470068" cy="2989613"/>
            </a:xfrm>
            <a:prstGeom prst="roundRect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360000" rIns="0" bIns="0" rtlCol="0" anchor="ctr"/>
            <a:lstStyle/>
            <a:p>
              <a:pPr marL="228600" indent="-228600">
                <a:buAutoNum type="arabicParenR"/>
              </a:pPr>
              <a:r>
                <a:rPr lang="en-GB" sz="1050" u="none" strike="noStrike" dirty="0">
                  <a:effectLst/>
                </a:rPr>
                <a:t>Calculate the net monthly pay for an annual salary of £190959</a:t>
              </a:r>
            </a:p>
            <a:p>
              <a:pPr marL="342900" indent="-342900">
                <a:buAutoNum type="alphaLcParenR"/>
              </a:pPr>
              <a:r>
                <a:rPr lang="en-GB" sz="1050" b="0" i="0" dirty="0">
                  <a:solidFill>
                    <a:srgbClr val="000000"/>
                  </a:solidFill>
                  <a:latin typeface="Century Gothic" panose="020B0502020202020204" pitchFamily="34" charset="0"/>
                </a:rPr>
                <a:t>Assuming no personal allowance.</a:t>
              </a:r>
            </a:p>
            <a:p>
              <a:pPr marL="342900" indent="-342900">
                <a:buAutoNum type="alphaLcParenR"/>
              </a:pPr>
              <a:r>
                <a:rPr lang="en-GB" sz="1050" u="none" strike="noStrike" dirty="0">
                  <a:solidFill>
                    <a:srgbClr val="000000"/>
                  </a:solidFill>
                  <a:effectLst/>
                  <a:latin typeface="Century Gothic" panose="020B0502020202020204" pitchFamily="34" charset="0"/>
                </a:rPr>
                <a:t>Including a personal allowance of £12570.</a:t>
              </a:r>
            </a:p>
            <a:p>
              <a:pPr marL="342900" indent="-342900">
                <a:buAutoNum type="alphaLcParenR"/>
              </a:pPr>
              <a:endParaRPr lang="en-GB" sz="1050" b="0" i="0" dirty="0">
                <a:solidFill>
                  <a:srgbClr val="000000"/>
                </a:solidFill>
                <a:latin typeface="Century Gothic" panose="020B0502020202020204" pitchFamily="34" charset="0"/>
              </a:endParaRPr>
            </a:p>
            <a:p>
              <a:pPr marL="228600" indent="-228600">
                <a:buFont typeface="+mj-lt"/>
                <a:buAutoNum type="arabicParenR" startAt="2"/>
              </a:pPr>
              <a:r>
                <a:rPr lang="en-GB" sz="1050" u="none" strike="noStrike" dirty="0">
                  <a:effectLst/>
                </a:rPr>
                <a:t>Calculate the net monthly pay for an annual salary of £111522.</a:t>
              </a:r>
              <a:br>
                <a:rPr lang="en-GB" sz="1050" dirty="0"/>
              </a:br>
              <a:endParaRPr lang="en-GB" sz="1050" dirty="0"/>
            </a:p>
            <a:p>
              <a:pPr marL="228600" indent="-228600">
                <a:buFont typeface="+mj-lt"/>
                <a:buAutoNum type="arabicParenR" startAt="2"/>
              </a:pPr>
              <a:r>
                <a:rPr lang="en-GB" sz="1050" b="0" i="0" u="none" strike="noStrike" dirty="0">
                  <a:solidFill>
                    <a:srgbClr val="000000"/>
                  </a:solidFill>
                  <a:effectLst/>
                  <a:latin typeface="Century Gothic" panose="020B0502020202020204" pitchFamily="34" charset="0"/>
                </a:rPr>
                <a:t>Calculate the net pay for an annual salary of £37302, for someone paying back a student loan from after September 2012.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3300420-F944-2700-799D-C797E242003C}"/>
              </a:ext>
            </a:extLst>
          </p:cNvPr>
          <p:cNvGrpSpPr/>
          <p:nvPr/>
        </p:nvGrpSpPr>
        <p:grpSpPr>
          <a:xfrm>
            <a:off x="3197842" y="402277"/>
            <a:ext cx="3863436" cy="2989613"/>
            <a:chOff x="178130" y="439387"/>
            <a:chExt cx="2470068" cy="2989613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A1794754-B991-6068-E78D-FED6E560E1BF}"/>
                </a:ext>
              </a:extLst>
            </p:cNvPr>
            <p:cNvSpPr/>
            <p:nvPr/>
          </p:nvSpPr>
          <p:spPr>
            <a:xfrm>
              <a:off x="178130" y="439387"/>
              <a:ext cx="2470068" cy="475013"/>
            </a:xfrm>
            <a:custGeom>
              <a:avLst/>
              <a:gdLst>
                <a:gd name="connsiteX0" fmla="*/ 411686 w 2470068"/>
                <a:gd name="connsiteY0" fmla="*/ 0 h 475013"/>
                <a:gd name="connsiteX1" fmla="*/ 2058382 w 2470068"/>
                <a:gd name="connsiteY1" fmla="*/ 0 h 475013"/>
                <a:gd name="connsiteX2" fmla="*/ 2470068 w 2470068"/>
                <a:gd name="connsiteY2" fmla="*/ 411686 h 475013"/>
                <a:gd name="connsiteX3" fmla="*/ 2470068 w 2470068"/>
                <a:gd name="connsiteY3" fmla="*/ 475013 h 475013"/>
                <a:gd name="connsiteX4" fmla="*/ 0 w 2470068"/>
                <a:gd name="connsiteY4" fmla="*/ 475013 h 475013"/>
                <a:gd name="connsiteX5" fmla="*/ 0 w 2470068"/>
                <a:gd name="connsiteY5" fmla="*/ 411686 h 475013"/>
                <a:gd name="connsiteX6" fmla="*/ 411686 w 2470068"/>
                <a:gd name="connsiteY6" fmla="*/ 0 h 475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0068" h="475013">
                  <a:moveTo>
                    <a:pt x="411686" y="0"/>
                  </a:moveTo>
                  <a:lnTo>
                    <a:pt x="2058382" y="0"/>
                  </a:lnTo>
                  <a:cubicBezTo>
                    <a:pt x="2285750" y="0"/>
                    <a:pt x="2470068" y="184318"/>
                    <a:pt x="2470068" y="411686"/>
                  </a:cubicBezTo>
                  <a:lnTo>
                    <a:pt x="2470068" y="475013"/>
                  </a:lnTo>
                  <a:lnTo>
                    <a:pt x="0" y="475013"/>
                  </a:lnTo>
                  <a:lnTo>
                    <a:pt x="0" y="411686"/>
                  </a:lnTo>
                  <a:cubicBezTo>
                    <a:pt x="0" y="184318"/>
                    <a:pt x="184318" y="0"/>
                    <a:pt x="411686" y="0"/>
                  </a:cubicBezTo>
                  <a:close/>
                </a:path>
              </a:pathLst>
            </a:cu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200" dirty="0"/>
                <a:t>AER</a:t>
              </a:r>
            </a:p>
          </p:txBody>
        </p:sp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50EDA201-72AB-7122-6E9E-55995E7B9547}"/>
                </a:ext>
              </a:extLst>
            </p:cNvPr>
            <p:cNvSpPr/>
            <p:nvPr/>
          </p:nvSpPr>
          <p:spPr>
            <a:xfrm>
              <a:off x="178130" y="439387"/>
              <a:ext cx="2470068" cy="2989613"/>
            </a:xfrm>
            <a:prstGeom prst="roundRect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756000" rIns="0" rtlCol="0" anchor="ctr"/>
            <a:lstStyle/>
            <a:p>
              <a:r>
                <a:rPr lang="en-GB" sz="1050" u="none" strike="noStrike" dirty="0">
                  <a:effectLst/>
                </a:rPr>
                <a:t>The interest details for 3 different accounts are given below.  By calculating the AER, correct to 3 decimal places, state which account has the best annual equivalent rate.</a:t>
              </a:r>
            </a:p>
            <a:p>
              <a:endParaRPr lang="en-GB" sz="1050" dirty="0"/>
            </a:p>
            <a:p>
              <a:r>
                <a:rPr lang="en-GB" sz="1050" u="none" strike="noStrike" dirty="0">
                  <a:effectLst/>
                </a:rPr>
                <a:t>Account A earns annual compound interest rate of 8.77%, paid every 12 months.</a:t>
              </a:r>
            </a:p>
            <a:p>
              <a:endParaRPr lang="en-GB" sz="1050" b="0" i="0" dirty="0">
                <a:solidFill>
                  <a:srgbClr val="000000"/>
                </a:solidFill>
                <a:latin typeface="Century Gothic" panose="020B0502020202020204" pitchFamily="34" charset="0"/>
              </a:endParaRPr>
            </a:p>
            <a:p>
              <a:r>
                <a:rPr lang="en-GB" sz="1050" u="none" strike="noStrike" dirty="0">
                  <a:effectLst/>
                </a:rPr>
                <a:t>Account B earns annual compound interest rate of 8.69%, paid every 4 months.</a:t>
              </a:r>
              <a:br>
                <a:rPr lang="en-GB" sz="1050" u="none" strike="noStrike" dirty="0">
                  <a:effectLst/>
                </a:rPr>
              </a:br>
              <a:endParaRPr lang="en-GB" sz="1050" u="none" strike="noStrike" dirty="0">
                <a:effectLst/>
              </a:endParaRPr>
            </a:p>
            <a:p>
              <a:r>
                <a:rPr lang="en-GB" sz="1050" u="none" strike="noStrike" dirty="0">
                  <a:effectLst/>
                </a:rPr>
                <a:t>Account C earns annual compound interest rate of 8.66%, paid every 1 months.</a:t>
              </a:r>
              <a:endParaRPr lang="en-GB" sz="105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endParaRPr>
            </a:p>
            <a:p>
              <a:pPr algn="ctr"/>
              <a:endParaRPr lang="en-GB" sz="1050" u="none" strike="noStrike" dirty="0">
                <a:effectLst/>
              </a:endParaRPr>
            </a:p>
            <a:p>
              <a:pPr algn="ctr"/>
              <a:endParaRPr lang="en-GB" sz="105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endParaRPr>
            </a:p>
            <a:p>
              <a:pPr algn="ctr"/>
              <a:endParaRPr lang="en-US" sz="1050" dirty="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B0DE7B1-7F77-9CAC-587E-FC2D913C4BA2}"/>
              </a:ext>
            </a:extLst>
          </p:cNvPr>
          <p:cNvGrpSpPr/>
          <p:nvPr/>
        </p:nvGrpSpPr>
        <p:grpSpPr>
          <a:xfrm>
            <a:off x="201043" y="3466110"/>
            <a:ext cx="3863437" cy="3274955"/>
            <a:chOff x="178130" y="439387"/>
            <a:chExt cx="2470068" cy="3274955"/>
          </a:xfrm>
        </p:grpSpPr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5838FBF3-49F8-E4B1-0AAA-B4ADFFB78643}"/>
                </a:ext>
              </a:extLst>
            </p:cNvPr>
            <p:cNvSpPr/>
            <p:nvPr/>
          </p:nvSpPr>
          <p:spPr>
            <a:xfrm>
              <a:off x="178130" y="439387"/>
              <a:ext cx="2470068" cy="475013"/>
            </a:xfrm>
            <a:custGeom>
              <a:avLst/>
              <a:gdLst>
                <a:gd name="connsiteX0" fmla="*/ 411686 w 2470068"/>
                <a:gd name="connsiteY0" fmla="*/ 0 h 475013"/>
                <a:gd name="connsiteX1" fmla="*/ 2058382 w 2470068"/>
                <a:gd name="connsiteY1" fmla="*/ 0 h 475013"/>
                <a:gd name="connsiteX2" fmla="*/ 2470068 w 2470068"/>
                <a:gd name="connsiteY2" fmla="*/ 411686 h 475013"/>
                <a:gd name="connsiteX3" fmla="*/ 2470068 w 2470068"/>
                <a:gd name="connsiteY3" fmla="*/ 475013 h 475013"/>
                <a:gd name="connsiteX4" fmla="*/ 0 w 2470068"/>
                <a:gd name="connsiteY4" fmla="*/ 475013 h 475013"/>
                <a:gd name="connsiteX5" fmla="*/ 0 w 2470068"/>
                <a:gd name="connsiteY5" fmla="*/ 411686 h 475013"/>
                <a:gd name="connsiteX6" fmla="*/ 411686 w 2470068"/>
                <a:gd name="connsiteY6" fmla="*/ 0 h 475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0068" h="475013">
                  <a:moveTo>
                    <a:pt x="411686" y="0"/>
                  </a:moveTo>
                  <a:lnTo>
                    <a:pt x="2058382" y="0"/>
                  </a:lnTo>
                  <a:cubicBezTo>
                    <a:pt x="2285750" y="0"/>
                    <a:pt x="2470068" y="184318"/>
                    <a:pt x="2470068" y="411686"/>
                  </a:cubicBezTo>
                  <a:lnTo>
                    <a:pt x="2470068" y="475013"/>
                  </a:lnTo>
                  <a:lnTo>
                    <a:pt x="0" y="475013"/>
                  </a:lnTo>
                  <a:lnTo>
                    <a:pt x="0" y="411686"/>
                  </a:lnTo>
                  <a:cubicBezTo>
                    <a:pt x="0" y="184318"/>
                    <a:pt x="184318" y="0"/>
                    <a:pt x="411686" y="0"/>
                  </a:cubicBezTo>
                  <a:close/>
                </a:path>
              </a:pathLst>
            </a:cu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200" dirty="0"/>
                <a:t>APR</a:t>
              </a:r>
            </a:p>
          </p:txBody>
        </p:sp>
        <p:sp>
          <p:nvSpPr>
            <p:cNvPr id="19" name="Rounded Rectangle 18">
              <a:extLst>
                <a:ext uri="{FF2B5EF4-FFF2-40B4-BE49-F238E27FC236}">
                  <a16:creationId xmlns:a16="http://schemas.microsoft.com/office/drawing/2014/main" id="{817D067D-1B02-EFB1-3263-722ECCB4D663}"/>
                </a:ext>
              </a:extLst>
            </p:cNvPr>
            <p:cNvSpPr/>
            <p:nvPr/>
          </p:nvSpPr>
          <p:spPr>
            <a:xfrm>
              <a:off x="178130" y="439387"/>
              <a:ext cx="2470068" cy="3274955"/>
            </a:xfrm>
            <a:prstGeom prst="roundRect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827999" rIns="0" rtlCol="0" anchor="ctr"/>
            <a:lstStyle/>
            <a:p>
              <a:pPr marL="228600" indent="-228600">
                <a:buAutoNum type="arabicParenR"/>
              </a:pPr>
              <a:r>
                <a:rPr lang="en-GB" sz="1050" u="none" strike="noStrike" dirty="0">
                  <a:effectLst/>
                </a:rPr>
                <a:t>A loan with interest rate 3.1 % is taken out over 2 years and is paid back in 2 repayments of £1988.  Calculate the amount of the loan.</a:t>
              </a:r>
              <a:endParaRPr lang="en-GB" sz="1050" dirty="0">
                <a:solidFill>
                  <a:srgbClr val="000000"/>
                </a:solidFill>
                <a:latin typeface="Century Gothic" panose="020B0502020202020204" pitchFamily="34" charset="0"/>
              </a:endParaRPr>
            </a:p>
            <a:p>
              <a:pPr marL="228600" indent="-228600">
                <a:buAutoNum type="arabicParenR"/>
              </a:pPr>
              <a:endParaRPr lang="en-GB" sz="1050" dirty="0">
                <a:solidFill>
                  <a:srgbClr val="000000"/>
                </a:solidFill>
                <a:latin typeface="Century Gothic" panose="020B0502020202020204" pitchFamily="34" charset="0"/>
              </a:endParaRPr>
            </a:p>
            <a:p>
              <a:pPr marL="228600" indent="-228600">
                <a:buFontTx/>
                <a:buAutoNum type="arabicParenR"/>
              </a:pPr>
              <a:r>
                <a:rPr lang="en-GB" sz="1050" u="none" strike="noStrike" dirty="0">
                  <a:effectLst/>
                </a:rPr>
                <a:t>A loan of £900 is taken out over 2 years and is paid back in a single instalment with an APR of 6.9%.  Calculate the total repayment of the loan.</a:t>
              </a:r>
              <a:endParaRPr lang="en-GB" sz="105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endParaRPr>
            </a:p>
            <a:p>
              <a:pPr marL="228600" indent="-228600">
                <a:buAutoNum type="arabicParenR"/>
              </a:pPr>
              <a:endParaRPr lang="en-US" sz="1050" dirty="0"/>
            </a:p>
            <a:p>
              <a:pPr marL="228600" indent="-228600">
                <a:buFontTx/>
                <a:buAutoNum type="arabicParenR"/>
              </a:pPr>
              <a:r>
                <a:rPr lang="en-GB" sz="1050" u="none" strike="noStrike" dirty="0">
                  <a:effectLst/>
                </a:rPr>
                <a:t>A loan of £1700 is taken out over 2 years and is paid back in 2 instalments with an APR of 2.8%.  The first instalment is £850. Calculate the value of the 2nd instalment.</a:t>
              </a:r>
            </a:p>
            <a:p>
              <a:pPr marL="228600" indent="-228600">
                <a:buFontTx/>
                <a:buAutoNum type="arabicParenR"/>
              </a:pPr>
              <a:endParaRPr lang="en-GB" sz="1050" b="0" i="0" dirty="0">
                <a:solidFill>
                  <a:srgbClr val="000000"/>
                </a:solidFill>
                <a:latin typeface="Century Gothic" panose="020B0502020202020204" pitchFamily="34" charset="0"/>
              </a:endParaRPr>
            </a:p>
            <a:p>
              <a:pPr marL="228600" indent="-228600">
                <a:buFontTx/>
                <a:buAutoNum type="arabicParenR"/>
              </a:pPr>
              <a:r>
                <a:rPr lang="en-GB" sz="1050" u="none" strike="noStrike" dirty="0">
                  <a:effectLst/>
                </a:rPr>
                <a:t>A loan of £3731.96 is taken out over 2 years and is paid back in 2 equal instalments with an APR of 3.8%.  Calculate the amount of each instalment.</a:t>
              </a:r>
              <a:endParaRPr lang="en-US" sz="1050" dirty="0"/>
            </a:p>
            <a:p>
              <a:pPr marL="228600" indent="-228600">
                <a:buAutoNum type="arabicParenR"/>
              </a:pPr>
              <a:endParaRPr lang="en-US" sz="1050" dirty="0"/>
            </a:p>
            <a:p>
              <a:pPr algn="ctr"/>
              <a:endParaRPr lang="en-US" sz="1050" dirty="0"/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689A3AB6-A826-0227-ACF9-E4DA0E722C90}"/>
              </a:ext>
            </a:extLst>
          </p:cNvPr>
          <p:cNvSpPr txBox="1"/>
          <p:nvPr/>
        </p:nvSpPr>
        <p:spPr>
          <a:xfrm>
            <a:off x="2418552" y="116935"/>
            <a:ext cx="57094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Segoe Print" panose="02000800000000000000" pitchFamily="2" charset="0"/>
              </a:rPr>
              <a:t>Core Maths Paper 1 Revision Mat – Personal Finance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104F011-B0BE-D7B9-4325-6F9D0A4EC4F0}"/>
              </a:ext>
            </a:extLst>
          </p:cNvPr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1524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EB8AB93-07C1-AF2F-E8B7-93A07D2186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06742">
            <a:off x="9242636" y="6320918"/>
            <a:ext cx="819816" cy="576086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600E8E5B-EBE5-F6A2-A46F-808CF1B950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6565" y="4851438"/>
            <a:ext cx="2765444" cy="832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5593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52CB762-5A6E-237B-C277-16820AAD0F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9273782"/>
              </p:ext>
            </p:extLst>
          </p:nvPr>
        </p:nvGraphicFramePr>
        <p:xfrm>
          <a:off x="3906157" y="573314"/>
          <a:ext cx="1803400" cy="457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91532">
                  <a:extLst>
                    <a:ext uri="{9D8B030D-6E8A-4147-A177-3AD203B41FA5}">
                      <a16:colId xmlns:a16="http://schemas.microsoft.com/office/drawing/2014/main" val="2666381129"/>
                    </a:ext>
                  </a:extLst>
                </a:gridCol>
                <a:gridCol w="711868">
                  <a:extLst>
                    <a:ext uri="{9D8B030D-6E8A-4147-A177-3AD203B41FA5}">
                      <a16:colId xmlns:a16="http://schemas.microsoft.com/office/drawing/2014/main" val="2718482909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Median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1.9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84145521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IQR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1.6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22626309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C69B63A-EC4B-2B1A-C104-96BE30C7D1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0371502"/>
              </p:ext>
            </p:extLst>
          </p:nvPr>
        </p:nvGraphicFramePr>
        <p:xfrm>
          <a:off x="5978979" y="573314"/>
          <a:ext cx="1866900" cy="6324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13162">
                  <a:extLst>
                    <a:ext uri="{9D8B030D-6E8A-4147-A177-3AD203B41FA5}">
                      <a16:colId xmlns:a16="http://schemas.microsoft.com/office/drawing/2014/main" val="3969698391"/>
                    </a:ext>
                  </a:extLst>
                </a:gridCol>
                <a:gridCol w="1153738">
                  <a:extLst>
                    <a:ext uri="{9D8B030D-6E8A-4147-A177-3AD203B41FA5}">
                      <a16:colId xmlns:a16="http://schemas.microsoft.com/office/drawing/2014/main" val="869085248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u="none" strike="noStrike">
                          <a:effectLst/>
                        </a:rPr>
                        <a:t>Mean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u="none" strike="noStrike">
                          <a:effectLst/>
                        </a:rPr>
                        <a:t>4.71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68183015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u="none" strike="noStrike">
                          <a:effectLst/>
                        </a:rPr>
                        <a:t>Standard Deviation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u="none" strike="noStrike" dirty="0">
                          <a:effectLst/>
                        </a:rPr>
                        <a:t>5.83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47443362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AA4C964-7613-2B34-6ECD-DFD225D114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8022872"/>
              </p:ext>
            </p:extLst>
          </p:nvPr>
        </p:nvGraphicFramePr>
        <p:xfrm>
          <a:off x="5978979" y="1486808"/>
          <a:ext cx="1092200" cy="1498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46100">
                  <a:extLst>
                    <a:ext uri="{9D8B030D-6E8A-4147-A177-3AD203B41FA5}">
                      <a16:colId xmlns:a16="http://schemas.microsoft.com/office/drawing/2014/main" val="916318472"/>
                    </a:ext>
                  </a:extLst>
                </a:gridCol>
                <a:gridCol w="546100">
                  <a:extLst>
                    <a:ext uri="{9D8B030D-6E8A-4147-A177-3AD203B41FA5}">
                      <a16:colId xmlns:a16="http://schemas.microsoft.com/office/drawing/2014/main" val="3718284210"/>
                    </a:ext>
                  </a:extLst>
                </a:gridCol>
              </a:tblGrid>
              <a:tr h="431800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</a:rPr>
                        <a:t>CF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fd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37323204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u="none" strike="noStrike">
                          <a:effectLst/>
                        </a:rPr>
                        <a:t>9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85167699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u="none" strike="noStrike">
                          <a:effectLst/>
                        </a:rPr>
                        <a:t>28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6.33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8336644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u="none" strike="noStrike">
                          <a:effectLst/>
                        </a:rPr>
                        <a:t>29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86451996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u="none" strike="noStrike" dirty="0">
                          <a:effectLst/>
                        </a:rPr>
                        <a:t>50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4.2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30151594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0D8BAA21-EB90-71D5-CB0E-A62835494D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79" y="3875284"/>
            <a:ext cx="4854121" cy="171938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0CCF552-5AF8-8679-6CD1-C61E3A866C4E}"/>
              </a:ext>
            </a:extLst>
          </p:cNvPr>
          <p:cNvSpPr txBox="1"/>
          <p:nvPr/>
        </p:nvSpPr>
        <p:spPr>
          <a:xfrm>
            <a:off x="173421" y="212834"/>
            <a:ext cx="2230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11, 15, 14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46F8D5E9-5230-E5BF-CF5A-743AC6B9DB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7137526"/>
              </p:ext>
            </p:extLst>
          </p:nvPr>
        </p:nvGraphicFramePr>
        <p:xfrm>
          <a:off x="3372726" y="1486808"/>
          <a:ext cx="1993900" cy="914400"/>
        </p:xfrm>
        <a:graphic>
          <a:graphicData uri="http://schemas.openxmlformats.org/drawingml/2006/table">
            <a:tbl>
              <a:tblPr/>
              <a:tblGrid>
                <a:gridCol w="965200">
                  <a:extLst>
                    <a:ext uri="{9D8B030D-6E8A-4147-A177-3AD203B41FA5}">
                      <a16:colId xmlns:a16="http://schemas.microsoft.com/office/drawing/2014/main" val="3472091211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4220666791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1  3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3056749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1  1  3  3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258231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0  0  1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03263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0  2  3  4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2582711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0CDA876B-71FB-1EF2-00DB-1DF997488DDF}"/>
              </a:ext>
            </a:extLst>
          </p:cNvPr>
          <p:cNvSpPr txBox="1"/>
          <p:nvPr/>
        </p:nvSpPr>
        <p:spPr>
          <a:xfrm>
            <a:off x="5477932" y="3606800"/>
            <a:ext cx="29242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A: 9/32 = 28%</a:t>
            </a:r>
          </a:p>
          <a:p>
            <a:r>
              <a:rPr lang="en-US" sz="1200" dirty="0"/>
              <a:t>B: 25%</a:t>
            </a:r>
          </a:p>
          <a:p>
            <a:endParaRPr lang="en-US" sz="1200" dirty="0"/>
          </a:p>
          <a:p>
            <a:r>
              <a:rPr lang="en-US" sz="1200" dirty="0"/>
              <a:t>A: Med = 2.7m  IQR = 3.4 – 2.1 = 1.3 </a:t>
            </a:r>
          </a:p>
          <a:p>
            <a:r>
              <a:rPr lang="en-US" sz="1200" dirty="0"/>
              <a:t>B: Med = 2.8     IQR = 3.3 – 1.7 = 1.6 </a:t>
            </a:r>
          </a:p>
        </p:txBody>
      </p:sp>
    </p:spTree>
    <p:extLst>
      <p:ext uri="{BB962C8B-B14F-4D97-AF65-F5344CB8AC3E}">
        <p14:creationId xmlns:p14="http://schemas.microsoft.com/office/powerpoint/2010/main" val="29889393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E922252-FEB5-38F7-56ED-2A526EA694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6736096"/>
              </p:ext>
            </p:extLst>
          </p:nvPr>
        </p:nvGraphicFramePr>
        <p:xfrm>
          <a:off x="851161" y="664022"/>
          <a:ext cx="8543920" cy="2676702"/>
        </p:xfrm>
        <a:graphic>
          <a:graphicData uri="http://schemas.openxmlformats.org/drawingml/2006/table">
            <a:tbl>
              <a:tblPr/>
              <a:tblGrid>
                <a:gridCol w="776720">
                  <a:extLst>
                    <a:ext uri="{9D8B030D-6E8A-4147-A177-3AD203B41FA5}">
                      <a16:colId xmlns:a16="http://schemas.microsoft.com/office/drawing/2014/main" val="3097402340"/>
                    </a:ext>
                  </a:extLst>
                </a:gridCol>
                <a:gridCol w="776720">
                  <a:extLst>
                    <a:ext uri="{9D8B030D-6E8A-4147-A177-3AD203B41FA5}">
                      <a16:colId xmlns:a16="http://schemas.microsoft.com/office/drawing/2014/main" val="2591306351"/>
                    </a:ext>
                  </a:extLst>
                </a:gridCol>
                <a:gridCol w="776720">
                  <a:extLst>
                    <a:ext uri="{9D8B030D-6E8A-4147-A177-3AD203B41FA5}">
                      <a16:colId xmlns:a16="http://schemas.microsoft.com/office/drawing/2014/main" val="1094337467"/>
                    </a:ext>
                  </a:extLst>
                </a:gridCol>
                <a:gridCol w="776720">
                  <a:extLst>
                    <a:ext uri="{9D8B030D-6E8A-4147-A177-3AD203B41FA5}">
                      <a16:colId xmlns:a16="http://schemas.microsoft.com/office/drawing/2014/main" val="1159944316"/>
                    </a:ext>
                  </a:extLst>
                </a:gridCol>
                <a:gridCol w="776720">
                  <a:extLst>
                    <a:ext uri="{9D8B030D-6E8A-4147-A177-3AD203B41FA5}">
                      <a16:colId xmlns:a16="http://schemas.microsoft.com/office/drawing/2014/main" val="811464486"/>
                    </a:ext>
                  </a:extLst>
                </a:gridCol>
                <a:gridCol w="776720">
                  <a:extLst>
                    <a:ext uri="{9D8B030D-6E8A-4147-A177-3AD203B41FA5}">
                      <a16:colId xmlns:a16="http://schemas.microsoft.com/office/drawing/2014/main" val="2333788834"/>
                    </a:ext>
                  </a:extLst>
                </a:gridCol>
                <a:gridCol w="776720">
                  <a:extLst>
                    <a:ext uri="{9D8B030D-6E8A-4147-A177-3AD203B41FA5}">
                      <a16:colId xmlns:a16="http://schemas.microsoft.com/office/drawing/2014/main" val="3057477771"/>
                    </a:ext>
                  </a:extLst>
                </a:gridCol>
                <a:gridCol w="776720">
                  <a:extLst>
                    <a:ext uri="{9D8B030D-6E8A-4147-A177-3AD203B41FA5}">
                      <a16:colId xmlns:a16="http://schemas.microsoft.com/office/drawing/2014/main" val="904835019"/>
                    </a:ext>
                  </a:extLst>
                </a:gridCol>
                <a:gridCol w="776720">
                  <a:extLst>
                    <a:ext uri="{9D8B030D-6E8A-4147-A177-3AD203B41FA5}">
                      <a16:colId xmlns:a16="http://schemas.microsoft.com/office/drawing/2014/main" val="2495864754"/>
                    </a:ext>
                  </a:extLst>
                </a:gridCol>
                <a:gridCol w="776720">
                  <a:extLst>
                    <a:ext uri="{9D8B030D-6E8A-4147-A177-3AD203B41FA5}">
                      <a16:colId xmlns:a16="http://schemas.microsoft.com/office/drawing/2014/main" val="843397833"/>
                    </a:ext>
                  </a:extLst>
                </a:gridCol>
                <a:gridCol w="776720">
                  <a:extLst>
                    <a:ext uri="{9D8B030D-6E8A-4147-A177-3AD203B41FA5}">
                      <a16:colId xmlns:a16="http://schemas.microsoft.com/office/drawing/2014/main" val="1690050197"/>
                    </a:ext>
                  </a:extLst>
                </a:gridCol>
              </a:tblGrid>
              <a:tr h="191193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Tax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Tax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Tax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1110421"/>
                  </a:ext>
                </a:extLst>
              </a:tr>
              <a:tr h="191193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Salary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190959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Salary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190959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Salary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111522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7231648"/>
                  </a:ext>
                </a:extLst>
              </a:tr>
              <a:tr h="191193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Lower band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37700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7540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Lower band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37700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7540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Lower band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37700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7540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7572974"/>
                  </a:ext>
                </a:extLst>
              </a:tr>
              <a:tr h="191193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Higher band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112300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44920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Higher band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112300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44920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Higher band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61252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24500.8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477738"/>
                  </a:ext>
                </a:extLst>
              </a:tr>
              <a:tr h="191193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Upper band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40959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18431.55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Upper band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28389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12775.05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32040.8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3075324"/>
                  </a:ext>
                </a:extLst>
              </a:tr>
              <a:tr h="191193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70891.55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65235.05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NI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0791868"/>
                  </a:ext>
                </a:extLst>
              </a:tr>
              <a:tr h="191193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NI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NI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Higher band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61252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1990.69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7006461"/>
                  </a:ext>
                </a:extLst>
              </a:tr>
              <a:tr h="191193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Higher band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140689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4924.115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Higher band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140689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4924.115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Lower band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37700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4995.25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6777877"/>
                  </a:ext>
                </a:extLst>
              </a:tr>
              <a:tr h="191193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Lower band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40702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5494.77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Lower band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40702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5494.77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6985.94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2484595"/>
                  </a:ext>
                </a:extLst>
              </a:tr>
              <a:tr h="191193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10418.885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10418.885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Deductions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39026.74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1541799"/>
                  </a:ext>
                </a:extLst>
              </a:tr>
              <a:tr h="19119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Deductions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81310.435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Deductions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75653.935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Net pay 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Annual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72495.26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1164713"/>
                  </a:ext>
                </a:extLst>
              </a:tr>
              <a:tr h="191193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Net pay 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Annual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109648.565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Net pay 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Annual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115305.065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Monthly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6041.27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2367922"/>
                  </a:ext>
                </a:extLst>
              </a:tr>
              <a:tr h="191193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Monthly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9137.38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Monthly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9608.76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Weekly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1394.14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8064197"/>
                  </a:ext>
                </a:extLst>
              </a:tr>
              <a:tr h="191193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Weekly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2108.63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Weekly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2217.41</a:t>
                      </a: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62" marR="8962" marT="89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8021252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CED486A-EF33-7693-7E0F-0F6E6690E2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7531212"/>
              </p:ext>
            </p:extLst>
          </p:nvPr>
        </p:nvGraphicFramePr>
        <p:xfrm>
          <a:off x="851161" y="3750838"/>
          <a:ext cx="2476500" cy="2032000"/>
        </p:xfrm>
        <a:graphic>
          <a:graphicData uri="http://schemas.openxmlformats.org/drawingml/2006/table">
            <a:tbl>
              <a:tblPr/>
              <a:tblGrid>
                <a:gridCol w="825500">
                  <a:extLst>
                    <a:ext uri="{9D8B030D-6E8A-4147-A177-3AD203B41FA5}">
                      <a16:colId xmlns:a16="http://schemas.microsoft.com/office/drawing/2014/main" val="1657239987"/>
                    </a:ext>
                  </a:extLst>
                </a:gridCol>
                <a:gridCol w="825500">
                  <a:extLst>
                    <a:ext uri="{9D8B030D-6E8A-4147-A177-3AD203B41FA5}">
                      <a16:colId xmlns:a16="http://schemas.microsoft.com/office/drawing/2014/main" val="3417258517"/>
                    </a:ext>
                  </a:extLst>
                </a:gridCol>
                <a:gridCol w="825500">
                  <a:extLst>
                    <a:ext uri="{9D8B030D-6E8A-4147-A177-3AD203B41FA5}">
                      <a16:colId xmlns:a16="http://schemas.microsoft.com/office/drawing/2014/main" val="2752402936"/>
                    </a:ext>
                  </a:extLst>
                </a:gridCol>
              </a:tblGrid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Salary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37302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4797627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Lower band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24732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4946.4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3289272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2526087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Lower band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24732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3276.99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4659522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Student loan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10007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900.63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5224479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200" b="1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444198"/>
                  </a:ext>
                </a:extLst>
              </a:tr>
              <a:tr h="2032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Deductions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8223.39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9465479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Net pay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Annual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29078.61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2434265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Monthly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2423.22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4715719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Weekly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559.20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1488000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3046FF8-C8AA-D9B4-2FAE-D8895E2FEC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0045023"/>
              </p:ext>
            </p:extLst>
          </p:nvPr>
        </p:nvGraphicFramePr>
        <p:xfrm>
          <a:off x="3735119" y="4007378"/>
          <a:ext cx="1016000" cy="1775460"/>
        </p:xfrm>
        <a:graphic>
          <a:graphicData uri="http://schemas.openxmlformats.org/drawingml/2006/table">
            <a:tbl>
              <a:tblPr/>
              <a:tblGrid>
                <a:gridCol w="514350">
                  <a:extLst>
                    <a:ext uri="{9D8B030D-6E8A-4147-A177-3AD203B41FA5}">
                      <a16:colId xmlns:a16="http://schemas.microsoft.com/office/drawing/2014/main" val="255380467"/>
                    </a:ext>
                  </a:extLst>
                </a:gridCol>
                <a:gridCol w="501650">
                  <a:extLst>
                    <a:ext uri="{9D8B030D-6E8A-4147-A177-3AD203B41FA5}">
                      <a16:colId xmlns:a16="http://schemas.microsoft.com/office/drawing/2014/main" val="1562534473"/>
                    </a:ext>
                  </a:extLst>
                </a:gridCol>
              </a:tblGrid>
              <a:tr h="203200">
                <a:tc>
                  <a:txBody>
                    <a:bodyPr/>
                    <a:lstStyle/>
                    <a:p>
                      <a:pPr algn="r" fontAlgn="t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8.770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1403285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fontAlgn="t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645136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r" fontAlgn="t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8.944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B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6080972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pPr algn="l" fontAlgn="t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855851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r" fontAlgn="t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9.012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6961034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9.012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0607151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C306D0E-06F2-AA2A-8948-55CA63A6CE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680071"/>
              </p:ext>
            </p:extLst>
          </p:nvPr>
        </p:nvGraphicFramePr>
        <p:xfrm>
          <a:off x="3540001" y="6192213"/>
          <a:ext cx="1092200" cy="431800"/>
        </p:xfrm>
        <a:graphic>
          <a:graphicData uri="http://schemas.openxmlformats.org/drawingml/2006/table">
            <a:tbl>
              <a:tblPr/>
              <a:tblGrid>
                <a:gridCol w="1092200">
                  <a:extLst>
                    <a:ext uri="{9D8B030D-6E8A-4147-A177-3AD203B41FA5}">
                      <a16:colId xmlns:a16="http://schemas.microsoft.com/office/drawing/2014/main" val="581718851"/>
                    </a:ext>
                  </a:extLst>
                </a:gridCol>
              </a:tblGrid>
              <a:tr h="431800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17.84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9833170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2CDC3F57-4006-8E5F-D224-DFFE37ED96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5052150"/>
              </p:ext>
            </p:extLst>
          </p:nvPr>
        </p:nvGraphicFramePr>
        <p:xfrm>
          <a:off x="4953000" y="6097425"/>
          <a:ext cx="927100" cy="584200"/>
        </p:xfrm>
        <a:graphic>
          <a:graphicData uri="http://schemas.openxmlformats.org/drawingml/2006/table">
            <a:tbl>
              <a:tblPr/>
              <a:tblGrid>
                <a:gridCol w="927100">
                  <a:extLst>
                    <a:ext uri="{9D8B030D-6E8A-4147-A177-3AD203B41FA5}">
                      <a16:colId xmlns:a16="http://schemas.microsoft.com/office/drawing/2014/main" val="2297608055"/>
                    </a:ext>
                  </a:extLst>
                </a:gridCol>
              </a:tblGrid>
              <a:tr h="584200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3.25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8903999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A2BD459C-BF87-B678-B019-295A50934B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9576932"/>
              </p:ext>
            </p:extLst>
          </p:nvPr>
        </p:nvGraphicFramePr>
        <p:xfrm>
          <a:off x="5956041" y="3750838"/>
          <a:ext cx="622300" cy="228600"/>
        </p:xfrm>
        <a:graphic>
          <a:graphicData uri="http://schemas.openxmlformats.org/drawingml/2006/table">
            <a:tbl>
              <a:tblPr/>
              <a:tblGrid>
                <a:gridCol w="622300">
                  <a:extLst>
                    <a:ext uri="{9D8B030D-6E8A-4147-A177-3AD203B41FA5}">
                      <a16:colId xmlns:a16="http://schemas.microsoft.com/office/drawing/2014/main" val="533871707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1028.48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6315782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B78F8C06-F7B1-3C78-1742-B2791F786D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0361935"/>
              </p:ext>
            </p:extLst>
          </p:nvPr>
        </p:nvGraphicFramePr>
        <p:xfrm>
          <a:off x="6992967" y="3677201"/>
          <a:ext cx="1092200" cy="228600"/>
        </p:xfrm>
        <a:graphic>
          <a:graphicData uri="http://schemas.openxmlformats.org/drawingml/2006/table">
            <a:tbl>
              <a:tblPr/>
              <a:tblGrid>
                <a:gridCol w="1092200">
                  <a:extLst>
                    <a:ext uri="{9D8B030D-6E8A-4147-A177-3AD203B41FA5}">
                      <a16:colId xmlns:a16="http://schemas.microsoft.com/office/drawing/2014/main" val="649530611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1250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3166825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2784F662-D9C6-AE90-E023-7F28B853D0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8221112"/>
              </p:ext>
            </p:extLst>
          </p:nvPr>
        </p:nvGraphicFramePr>
        <p:xfrm>
          <a:off x="8356339" y="3711085"/>
          <a:ext cx="698500" cy="228600"/>
        </p:xfrm>
        <a:graphic>
          <a:graphicData uri="http://schemas.openxmlformats.org/drawingml/2006/table">
            <a:tbl>
              <a:tblPr/>
              <a:tblGrid>
                <a:gridCol w="698500">
                  <a:extLst>
                    <a:ext uri="{9D8B030D-6E8A-4147-A177-3AD203B41FA5}">
                      <a16:colId xmlns:a16="http://schemas.microsoft.com/office/drawing/2014/main" val="333879256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922.73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2987188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A11FAEB9-9F91-675D-347F-76A2E90B9C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0586814"/>
              </p:ext>
            </p:extLst>
          </p:nvPr>
        </p:nvGraphicFramePr>
        <p:xfrm>
          <a:off x="8405265" y="4081446"/>
          <a:ext cx="1092200" cy="228600"/>
        </p:xfrm>
        <a:graphic>
          <a:graphicData uri="http://schemas.openxmlformats.org/drawingml/2006/table">
            <a:tbl>
              <a:tblPr/>
              <a:tblGrid>
                <a:gridCol w="1092200">
                  <a:extLst>
                    <a:ext uri="{9D8B030D-6E8A-4147-A177-3AD203B41FA5}">
                      <a16:colId xmlns:a16="http://schemas.microsoft.com/office/drawing/2014/main" val="1492990937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1973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0439426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E27EDA91-BEC4-A9ED-2AAE-033A4777BA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9745109"/>
              </p:ext>
            </p:extLst>
          </p:nvPr>
        </p:nvGraphicFramePr>
        <p:xfrm>
          <a:off x="6087983" y="4680407"/>
          <a:ext cx="3818017" cy="2151852"/>
        </p:xfrm>
        <a:graphic>
          <a:graphicData uri="http://schemas.openxmlformats.org/drawingml/2006/table">
            <a:tbl>
              <a:tblPr/>
              <a:tblGrid>
                <a:gridCol w="465612">
                  <a:extLst>
                    <a:ext uri="{9D8B030D-6E8A-4147-A177-3AD203B41FA5}">
                      <a16:colId xmlns:a16="http://schemas.microsoft.com/office/drawing/2014/main" val="955163118"/>
                    </a:ext>
                  </a:extLst>
                </a:gridCol>
                <a:gridCol w="629093">
                  <a:extLst>
                    <a:ext uri="{9D8B030D-6E8A-4147-A177-3AD203B41FA5}">
                      <a16:colId xmlns:a16="http://schemas.microsoft.com/office/drawing/2014/main" val="3536435003"/>
                    </a:ext>
                  </a:extLst>
                </a:gridCol>
                <a:gridCol w="670481">
                  <a:extLst>
                    <a:ext uri="{9D8B030D-6E8A-4147-A177-3AD203B41FA5}">
                      <a16:colId xmlns:a16="http://schemas.microsoft.com/office/drawing/2014/main" val="1317932368"/>
                    </a:ext>
                  </a:extLst>
                </a:gridCol>
                <a:gridCol w="653926">
                  <a:extLst>
                    <a:ext uri="{9D8B030D-6E8A-4147-A177-3AD203B41FA5}">
                      <a16:colId xmlns:a16="http://schemas.microsoft.com/office/drawing/2014/main" val="2005622015"/>
                    </a:ext>
                  </a:extLst>
                </a:gridCol>
                <a:gridCol w="695314">
                  <a:extLst>
                    <a:ext uri="{9D8B030D-6E8A-4147-A177-3AD203B41FA5}">
                      <a16:colId xmlns:a16="http://schemas.microsoft.com/office/drawing/2014/main" val="2560981221"/>
                    </a:ext>
                  </a:extLst>
                </a:gridCol>
                <a:gridCol w="703591">
                  <a:extLst>
                    <a:ext uri="{9D8B030D-6E8A-4147-A177-3AD203B41FA5}">
                      <a16:colId xmlns:a16="http://schemas.microsoft.com/office/drawing/2014/main" val="113100875"/>
                    </a:ext>
                  </a:extLst>
                </a:gridCol>
              </a:tblGrid>
              <a:tr h="408780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9840508"/>
                  </a:ext>
                </a:extLst>
              </a:tr>
              <a:tr h="299772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Month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Opening Balance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Interest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Repayment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Closing Balance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1820410"/>
                  </a:ext>
                </a:extLst>
              </a:tr>
              <a:tr h="24526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200000.00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199800.00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1529985"/>
                  </a:ext>
                </a:extLst>
              </a:tr>
              <a:tr h="24526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199800.00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166.50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199066.50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3562213"/>
                  </a:ext>
                </a:extLst>
              </a:tr>
              <a:tr h="24526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199066.50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331.78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198498.28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0660428"/>
                  </a:ext>
                </a:extLst>
              </a:tr>
              <a:tr h="24526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198498.28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496.25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198094.53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5157710"/>
                  </a:ext>
                </a:extLst>
              </a:tr>
              <a:tr h="245268"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198094.03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9085667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5D39C73C-A9F7-6D2F-6465-F904B0BC0C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0162352"/>
              </p:ext>
            </p:extLst>
          </p:nvPr>
        </p:nvGraphicFramePr>
        <p:xfrm>
          <a:off x="4661230" y="4276097"/>
          <a:ext cx="965200" cy="596900"/>
        </p:xfrm>
        <a:graphic>
          <a:graphicData uri="http://schemas.openxmlformats.org/drawingml/2006/table">
            <a:tbl>
              <a:tblPr/>
              <a:tblGrid>
                <a:gridCol w="965200">
                  <a:extLst>
                    <a:ext uri="{9D8B030D-6E8A-4147-A177-3AD203B41FA5}">
                      <a16:colId xmlns:a16="http://schemas.microsoft.com/office/drawing/2014/main" val="2302422256"/>
                    </a:ext>
                  </a:extLst>
                </a:gridCol>
              </a:tblGrid>
              <a:tr h="596900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25544.27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473306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F169F40D-F02F-62F3-49BC-A82F147A91C7}"/>
              </a:ext>
            </a:extLst>
          </p:cNvPr>
          <p:cNvGraphicFramePr>
            <a:graphicFrameLocks noGrp="1"/>
          </p:cNvGraphicFramePr>
          <p:nvPr/>
        </p:nvGraphicFramePr>
        <p:xfrm>
          <a:off x="4597400" y="3886994"/>
          <a:ext cx="711200" cy="228600"/>
        </p:xfrm>
        <a:graphic>
          <a:graphicData uri="http://schemas.openxmlformats.org/drawingml/2006/table">
            <a:tbl>
              <a:tblPr/>
              <a:tblGrid>
                <a:gridCol w="711200">
                  <a:extLst>
                    <a:ext uri="{9D8B030D-6E8A-4147-A177-3AD203B41FA5}">
                      <a16:colId xmlns:a16="http://schemas.microsoft.com/office/drawing/2014/main" val="1939440345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13366.59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7541578"/>
                  </a:ext>
                </a:extLst>
              </a:tr>
            </a:tbl>
          </a:graphicData>
        </a:graphic>
      </p:graphicFrame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B97F3E01-07CA-0366-E3BC-41133FC58E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5146202"/>
              </p:ext>
            </p:extLst>
          </p:nvPr>
        </p:nvGraphicFramePr>
        <p:xfrm>
          <a:off x="4679018" y="4997683"/>
          <a:ext cx="1028700" cy="228600"/>
        </p:xfrm>
        <a:graphic>
          <a:graphicData uri="http://schemas.openxmlformats.org/drawingml/2006/table">
            <a:tbl>
              <a:tblPr/>
              <a:tblGrid>
                <a:gridCol w="1028700">
                  <a:extLst>
                    <a:ext uri="{9D8B030D-6E8A-4147-A177-3AD203B41FA5}">
                      <a16:colId xmlns:a16="http://schemas.microsoft.com/office/drawing/2014/main" val="2922759189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272153.18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36340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69514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0" id="{F8638929-A9CC-6B4E-90EE-6A9C8D5D901A}" vid="{58C9A54C-37ED-F84C-AB94-12C4B7CE9C8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192</TotalTime>
  <Words>1113</Words>
  <Application>Microsoft Macintosh PowerPoint</Application>
  <PresentationFormat>A4 Paper (210x297 mm)</PresentationFormat>
  <Paragraphs>329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Century Gothic</vt:lpstr>
      <vt:lpstr>Lucida Calligraphy Italic</vt:lpstr>
      <vt:lpstr>Segoe Print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Mrs N Cooper</dc:creator>
  <cp:lastModifiedBy>Mrs N Cooper</cp:lastModifiedBy>
  <cp:revision>1</cp:revision>
  <dcterms:created xsi:type="dcterms:W3CDTF">2023-04-27T16:20:22Z</dcterms:created>
  <dcterms:modified xsi:type="dcterms:W3CDTF">2023-04-27T19:32:27Z</dcterms:modified>
</cp:coreProperties>
</file>