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58" r:id="rId7"/>
    <p:sldId id="259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vision Mats" id="{F130A849-1267-B34F-8987-303FE9B73362}">
          <p14:sldIdLst>
            <p14:sldId id="256"/>
            <p14:sldId id="257"/>
          </p14:sldIdLst>
        </p14:section>
        <p14:section name="Answers" id="{96518C43-CC48-494B-B075-D75638043B23}">
          <p14:sldIdLst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51438A-3091-BA48-A534-FFEBBC057FA6}" v="44" dt="2023-05-08T15:14:59.0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99"/>
    <p:restoredTop sz="94699"/>
  </p:normalViewPr>
  <p:slideViewPr>
    <p:cSldViewPr snapToGrid="0" snapToObjects="1" showGuides="1">
      <p:cViewPr varScale="1">
        <p:scale>
          <a:sx n="114" d="100"/>
          <a:sy n="114" d="100"/>
        </p:scale>
        <p:origin x="360" y="16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4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1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48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7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23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0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51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3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24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0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38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3CF7E-6DCA-D94E-8248-33EA7562239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6C6818-D5F2-527A-B585-9814C71EAD63}"/>
              </a:ext>
            </a:extLst>
          </p:cNvPr>
          <p:cNvSpPr txBox="1"/>
          <p:nvPr/>
        </p:nvSpPr>
        <p:spPr>
          <a:xfrm>
            <a:off x="914399" y="129714"/>
            <a:ext cx="8425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Segoe Print" panose="02000800000000000000" pitchFamily="2" charset="0"/>
              </a:rPr>
              <a:t>Core Maths Paper 2 Revision Mat – Normal Distribution and Confidence Intervals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3C0436-6F08-5D4D-D577-ACB011A2B3AE}"/>
              </a:ext>
            </a:extLst>
          </p:cNvPr>
          <p:cNvGrpSpPr/>
          <p:nvPr/>
        </p:nvGrpSpPr>
        <p:grpSpPr>
          <a:xfrm>
            <a:off x="150179" y="439387"/>
            <a:ext cx="3030699" cy="3781477"/>
            <a:chOff x="169732" y="439387"/>
            <a:chExt cx="2478466" cy="2993405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B6E9D5E8-E4A3-9734-01ED-96CF4E74BF51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>
                  <a:latin typeface="Segoe Print" panose="02000800000000000000" pitchFamily="2" charset="0"/>
                </a:rPr>
                <a:t>Normal Distribution Basics</a:t>
              </a:r>
            </a:p>
          </p:txBody>
        </p:sp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39A20F42-9F4C-FBCC-C348-8AFDFC9749FB}"/>
                </a:ext>
              </a:extLst>
            </p:cNvPr>
            <p:cNvSpPr/>
            <p:nvPr/>
          </p:nvSpPr>
          <p:spPr>
            <a:xfrm>
              <a:off x="169732" y="443179"/>
              <a:ext cx="2478466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288000" rIns="0" bIns="36000" rtlCol="0" anchor="ctr"/>
            <a:lstStyle/>
            <a:p>
              <a:pPr marL="242887" indent="-228600">
                <a:buAutoNum type="arabicParenR"/>
              </a:pPr>
              <a:r>
                <a:rPr lang="en-US" sz="1100" dirty="0"/>
                <a:t>Sketch the normal distribution curve</a:t>
              </a:r>
              <a:br>
                <a:rPr lang="en-US" sz="1100" dirty="0"/>
              </a:br>
              <a:r>
                <a:rPr lang="en-US" sz="1100" dirty="0"/>
                <a:t>Label the key features</a:t>
              </a:r>
              <a:br>
                <a:rPr lang="en-US" sz="1100" dirty="0"/>
              </a:br>
              <a:br>
                <a:rPr lang="en-US" sz="1100" dirty="0"/>
              </a:br>
              <a:br>
                <a:rPr lang="en-US" sz="1100" dirty="0"/>
              </a:br>
              <a:br>
                <a:rPr lang="en-US" sz="1100" dirty="0"/>
              </a:br>
              <a:br>
                <a:rPr lang="en-US" sz="1100" dirty="0"/>
              </a:br>
              <a:br>
                <a:rPr lang="en-US" sz="1100" dirty="0"/>
              </a:br>
              <a:br>
                <a:rPr lang="en-US" sz="1100" dirty="0"/>
              </a:br>
              <a:endParaRPr lang="en-US" sz="1100" dirty="0"/>
            </a:p>
            <a:p>
              <a:pPr marL="242887" indent="-228600">
                <a:buAutoNum type="arabicParenR"/>
              </a:pPr>
              <a:endParaRPr lang="en-US" sz="1100" dirty="0"/>
            </a:p>
            <a:p>
              <a:pPr marL="242887" indent="-228600">
                <a:buAutoNum type="arabicParenR"/>
              </a:pPr>
              <a:endParaRPr lang="en-US" sz="1100" dirty="0"/>
            </a:p>
            <a:p>
              <a:pPr marL="14287"/>
              <a:br>
                <a:rPr lang="en-US" sz="1100" dirty="0"/>
              </a:br>
              <a:br>
                <a:rPr lang="en-US" sz="1100" dirty="0"/>
              </a:br>
              <a:br>
                <a:rPr lang="en-US" sz="1100" dirty="0"/>
              </a:br>
              <a:r>
                <a:rPr lang="en-US" sz="1100" dirty="0"/>
                <a:t>2) What are the percentages for 1, 2 and 3 standard deviations?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D04642-F9E8-9FC6-5B71-A32B91FF0A8E}"/>
              </a:ext>
            </a:extLst>
          </p:cNvPr>
          <p:cNvGrpSpPr/>
          <p:nvPr/>
        </p:nvGrpSpPr>
        <p:grpSpPr>
          <a:xfrm>
            <a:off x="3259206" y="443179"/>
            <a:ext cx="6486346" cy="3872343"/>
            <a:chOff x="178130" y="439387"/>
            <a:chExt cx="2470068" cy="2989613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3480DDE-065C-7F8A-2111-AC51FCA74D97}"/>
                </a:ext>
              </a:extLst>
            </p:cNvPr>
            <p:cNvSpPr/>
            <p:nvPr/>
          </p:nvSpPr>
          <p:spPr>
            <a:xfrm>
              <a:off x="178130" y="439387"/>
              <a:ext cx="2470068" cy="460351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>
                  <a:latin typeface="Segoe Print" panose="02000800000000000000" pitchFamily="2" charset="0"/>
                </a:rPr>
                <a:t>Normal Distribution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6ABF529F-9DAD-6251-F2D6-64B9E9F787CB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>
                <a:gd name="adj" fmla="val 17017"/>
              </a:avLst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288000" rIns="0" bIns="0" rtlCol="0" anchor="ctr"/>
            <a:lstStyle/>
            <a:p>
              <a:pPr marL="228600" indent="-228600">
                <a:buAutoNum type="arabicParenR"/>
              </a:pPr>
              <a:endParaRPr lang="en-US" sz="1050" dirty="0"/>
            </a:p>
            <a:p>
              <a:r>
                <a:rPr lang="en-US" sz="1050" dirty="0"/>
                <a:t>1). </a:t>
              </a:r>
              <a:r>
                <a:rPr lang="en-GB" sz="1050" u="none" strike="noStrike" dirty="0">
                  <a:effectLst/>
                </a:rPr>
                <a:t>A random variable X is normal distributed with mean 2 and standard deviation 0.2.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Calculate the probability that X is less than 2.4.</a:t>
              </a:r>
            </a:p>
            <a:p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r>
                <a:rPr lang="en-GB" sz="1050" u="none" strike="noStrike" dirty="0">
                  <a:solidFill>
                    <a:srgbClr val="000000"/>
                  </a:solidFill>
                  <a:effectLst/>
                  <a:latin typeface="Century Gothic" panose="020B0502020202020204" pitchFamily="34" charset="0"/>
                </a:rPr>
                <a:t>2) </a:t>
              </a:r>
              <a:r>
                <a:rPr lang="en-GB" sz="1050" u="none" strike="noStrike" dirty="0">
                  <a:effectLst/>
                </a:rPr>
                <a:t>A random variable X is normal distributed with mean 3 and standard deviation 0.4.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Calculate the probability that X is greater than 3.5.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r>
                <a:rPr lang="en-GB" sz="1050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3) </a:t>
              </a:r>
              <a:r>
                <a:rPr lang="en-GB" sz="1050" u="none" strike="noStrike" dirty="0">
                  <a:effectLst/>
                </a:rPr>
                <a:t>A random variable X is normal distributed with mean 3 and variance 0.04.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Calculate the probability that X is greater than 2.7.</a:t>
              </a:r>
              <a:endParaRPr lang="en-GB" sz="105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r>
                <a:rPr lang="en-US" sz="1050" dirty="0"/>
                <a:t>4) </a:t>
              </a:r>
              <a:r>
                <a:rPr lang="en-GB" sz="1050" u="none" strike="noStrike" dirty="0">
                  <a:effectLst/>
                </a:rPr>
                <a:t>A random variable X is normal distributed with mean 947 and standard deviation 189.4.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Calculate the probability that X is between 1206.5 and 935.6.</a:t>
              </a:r>
            </a:p>
            <a:p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r>
                <a:rPr lang="en-GB" sz="1050" u="none" strike="noStrike" dirty="0">
                  <a:solidFill>
                    <a:srgbClr val="000000"/>
                  </a:solidFill>
                  <a:effectLst/>
                  <a:latin typeface="Century Gothic" panose="020B0502020202020204" pitchFamily="34" charset="0"/>
                </a:rPr>
                <a:t>5) </a:t>
              </a:r>
              <a:r>
                <a:rPr lang="en-GB" sz="1050" u="none" strike="noStrike" dirty="0">
                  <a:effectLst/>
                </a:rPr>
                <a:t>A random variable X is normal distributed with mean 737 and standard deviation 184.3.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The probability that x is greater than a value is 1%.  What is this value?</a:t>
              </a:r>
            </a:p>
            <a:p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r>
                <a:rPr lang="en-GB" sz="1050" u="none" strike="noStrike" dirty="0">
                  <a:solidFill>
                    <a:srgbClr val="000000"/>
                  </a:solidFill>
                  <a:effectLst/>
                  <a:latin typeface="Century Gothic" panose="020B0502020202020204" pitchFamily="34" charset="0"/>
                </a:rPr>
                <a:t>6) </a:t>
              </a:r>
              <a:r>
                <a:rPr lang="en-GB" sz="1050" u="none" strike="noStrike" dirty="0">
                  <a:effectLst/>
                </a:rPr>
                <a:t>A random variable X is normal distributed with mean 1.8 and standard deviation 0.1.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The probability that x is less than a value is 39%.  What is this value?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C895C46-BC76-FB37-44B1-257A14D2906C}"/>
              </a:ext>
            </a:extLst>
          </p:cNvPr>
          <p:cNvGrpSpPr/>
          <p:nvPr/>
        </p:nvGrpSpPr>
        <p:grpSpPr>
          <a:xfrm>
            <a:off x="160448" y="4315522"/>
            <a:ext cx="3140161" cy="2379993"/>
            <a:chOff x="178130" y="439387"/>
            <a:chExt cx="2470068" cy="2989613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EFC5E45-8CEF-6A3A-C270-D7E03BAED0DD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>
                  <a:latin typeface="Segoe Print" panose="02000800000000000000" pitchFamily="2" charset="0"/>
                </a:rPr>
                <a:t>Confidence Interval Basics</a:t>
              </a: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51CD84DF-6989-B387-B13F-0ECAD95DAA12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228600" indent="-228600">
                <a:buAutoNum type="arabicParenR"/>
              </a:pPr>
              <a:r>
                <a:rPr lang="en-US" sz="1050" dirty="0"/>
                <a:t>What is the formula to calculate the confidence interval?</a:t>
              </a:r>
              <a:br>
                <a:rPr lang="en-US" sz="1050" dirty="0"/>
              </a:br>
              <a:endParaRPr lang="en-US" sz="1050" dirty="0"/>
            </a:p>
            <a:p>
              <a:endParaRPr lang="en-US" sz="1050" dirty="0"/>
            </a:p>
            <a:p>
              <a:endParaRPr lang="en-US" sz="1050" dirty="0"/>
            </a:p>
            <a:p>
              <a:endParaRPr lang="en-US" sz="1050" dirty="0"/>
            </a:p>
            <a:p>
              <a:endParaRPr lang="en-US" sz="1050" dirty="0"/>
            </a:p>
            <a:p>
              <a:r>
                <a:rPr lang="en-US" sz="1050" dirty="0"/>
                <a:t>2) What are the z values for 90%, 95% and 99%?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3C7A46E-9AB8-C5F3-D7B0-DFBFFF1BAD8D}"/>
              </a:ext>
            </a:extLst>
          </p:cNvPr>
          <p:cNvGrpSpPr/>
          <p:nvPr/>
        </p:nvGrpSpPr>
        <p:grpSpPr>
          <a:xfrm>
            <a:off x="3461057" y="4463931"/>
            <a:ext cx="6128992" cy="2083172"/>
            <a:chOff x="178130" y="439386"/>
            <a:chExt cx="2470068" cy="2989614"/>
          </a:xfrm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A504A38-33DB-214E-FAE6-A40332512A25}"/>
                </a:ext>
              </a:extLst>
            </p:cNvPr>
            <p:cNvSpPr/>
            <p:nvPr/>
          </p:nvSpPr>
          <p:spPr>
            <a:xfrm>
              <a:off x="178130" y="439386"/>
              <a:ext cx="2470068" cy="667201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>
                  <a:latin typeface="Segoe Print" panose="02000800000000000000" pitchFamily="2" charset="0"/>
                </a:rPr>
                <a:t>Confidence Intervals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45771246-30DF-8AB5-F58B-4CE71C0370B7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>
                <a:gd name="adj" fmla="val 25232"/>
              </a:avLst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marL="228600" indent="-228600">
                <a:buAutoNum type="arabicParenR"/>
              </a:pPr>
              <a:endParaRPr lang="en-GB" sz="1050" u="none" strike="noStrike" dirty="0">
                <a:effectLst/>
              </a:endParaRPr>
            </a:p>
            <a:p>
              <a:pPr marL="228600" indent="-228600">
                <a:buAutoNum type="arabicParenR"/>
              </a:pPr>
              <a:endParaRPr lang="en-GB" sz="1050" dirty="0"/>
            </a:p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In a sample of 35 items, the mean is </a:t>
              </a:r>
              <a:r>
                <a:rPr lang="el-GR" sz="1050" u="none" strike="noStrike" dirty="0">
                  <a:effectLst/>
                </a:rPr>
                <a:t>μ </a:t>
              </a:r>
              <a:r>
                <a:rPr lang="en-GB" sz="1050" u="none" strike="noStrike" dirty="0">
                  <a:effectLst/>
                </a:rPr>
                <a:t>and standard deviation is 119.6.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The total value of these items is 33495.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Construct a 90% confidence interval for </a:t>
              </a:r>
              <a:r>
                <a:rPr lang="el-GR" sz="1050" u="none" strike="noStrike" dirty="0">
                  <a:effectLst/>
                </a:rPr>
                <a:t>μ </a:t>
              </a:r>
              <a:r>
                <a:rPr lang="en-GB" sz="1050" u="none" strike="noStrike" dirty="0">
                  <a:effectLst/>
                </a:rPr>
                <a:t>in the form [ , ]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marL="228600" indent="-228600">
                <a:buAutoNum type="arabicParenR"/>
              </a:pPr>
              <a:endParaRPr lang="en-GB" sz="1050" u="none" strike="noStrike" dirty="0">
                <a:effectLst/>
              </a:endParaRPr>
            </a:p>
            <a:p>
              <a:pPr marL="228600" indent="-228600">
                <a:buAutoNum type="arabicParenR"/>
              </a:pPr>
              <a:r>
                <a:rPr lang="en-GB" sz="1050" u="none" strike="noStrike" dirty="0">
                  <a:effectLst/>
                </a:rPr>
                <a:t>In a sample of 65 items, the mean is </a:t>
              </a:r>
              <a:r>
                <a:rPr lang="el-GR" sz="1050" u="none" strike="noStrike" dirty="0">
                  <a:effectLst/>
                </a:rPr>
                <a:t>μ </a:t>
              </a:r>
              <a:r>
                <a:rPr lang="en-GB" sz="1050" u="none" strike="noStrike" dirty="0">
                  <a:effectLst/>
                </a:rPr>
                <a:t>and variance is 0.36.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The total value of these items is 591.5.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Construct a 99% confidence interval for </a:t>
              </a:r>
              <a:r>
                <a:rPr lang="el-GR" sz="1050" u="none" strike="noStrike" dirty="0">
                  <a:effectLst/>
                </a:rPr>
                <a:t>μ </a:t>
              </a:r>
              <a:r>
                <a:rPr lang="en-GB" sz="1050" u="none" strike="noStrike" dirty="0">
                  <a:effectLst/>
                </a:rPr>
                <a:t>in the form [ , ]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786554D-EAFE-5644-19BF-92C87E503CF0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152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B0C816-E4FA-FED2-691D-2127E434D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6742">
            <a:off x="9242636" y="6320918"/>
            <a:ext cx="819816" cy="57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15E8BBF-CE68-8358-D0E9-C3501129D33E}"/>
              </a:ext>
            </a:extLst>
          </p:cNvPr>
          <p:cNvGrpSpPr/>
          <p:nvPr/>
        </p:nvGrpSpPr>
        <p:grpSpPr>
          <a:xfrm>
            <a:off x="292557" y="461822"/>
            <a:ext cx="4660443" cy="2887353"/>
            <a:chOff x="178130" y="439387"/>
            <a:chExt cx="2470068" cy="2989613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7D12717-59FD-79E5-26DF-6D46DC825F40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/>
                <a:t>PMCC and Line of Regression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423060DB-B4F5-5078-851D-74330C43591C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360000" rIns="0" bIns="0" rtlCol="0" anchor="ctr"/>
            <a:lstStyle/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Find the Product Moment Correlation Coefficient for the following data: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x:   9   14   26    5    24   35   37   46   44   64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y: 14   15   20   31   39   25   36   45   58   63</a:t>
              </a:r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marL="228600" indent="-228600">
                <a:buFontTx/>
                <a:buAutoNum type="arabicParenR"/>
              </a:pP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Find the equation for the line of regression of y on x for the above data.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marL="228600" indent="-228600">
                <a:buAutoNum type="arabicParenR"/>
              </a:pP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Another x value is given as 64.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Use the line of regression to predict the y value.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marL="228600" indent="-228600">
                <a:buAutoNum type="arabicParenR"/>
              </a:pP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3300420-F944-2700-799D-C797E242003C}"/>
              </a:ext>
            </a:extLst>
          </p:cNvPr>
          <p:cNvGrpSpPr/>
          <p:nvPr/>
        </p:nvGrpSpPr>
        <p:grpSpPr>
          <a:xfrm>
            <a:off x="5091998" y="476497"/>
            <a:ext cx="4660443" cy="6213479"/>
            <a:chOff x="178130" y="439387"/>
            <a:chExt cx="2470068" cy="2989613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1794754-B991-6068-E78D-FED6E560E1BF}"/>
                </a:ext>
              </a:extLst>
            </p:cNvPr>
            <p:cNvSpPr/>
            <p:nvPr/>
          </p:nvSpPr>
          <p:spPr>
            <a:xfrm>
              <a:off x="178130" y="439387"/>
              <a:ext cx="2470068" cy="330739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/>
                <a:t>Scatter Graph Correlation</a:t>
              </a: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50EDA201-72AB-7122-6E9E-55995E7B9547}"/>
                </a:ext>
              </a:extLst>
            </p:cNvPr>
            <p:cNvSpPr/>
            <p:nvPr/>
          </p:nvSpPr>
          <p:spPr>
            <a:xfrm>
              <a:off x="178130" y="439387"/>
              <a:ext cx="2470068" cy="298961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756000" rIns="0" rtlCol="0" anchor="ctr"/>
            <a:lstStyle/>
            <a:p>
              <a:pPr algn="l" fontAlgn="ctr"/>
              <a:r>
                <a:rPr lang="en-GB" sz="1050" u="none" strike="noStrike" dirty="0">
                  <a:effectLst/>
                </a:rPr>
                <a:t>1) Is x or y the most reliable predictor of z?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x:   1   23   21   17   36   25   46   29   50   46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y:  21  17   19   34   36   45   42   38   48   62</a:t>
              </a:r>
            </a:p>
            <a:p>
              <a:pPr algn="l" fontAlgn="ctr"/>
              <a:r>
                <a:rPr lang="en-GB" sz="1050" u="none" strike="noStrike" dirty="0">
                  <a:effectLst/>
                </a:rPr>
                <a:t>z:   9   15   17   32   37   36   40   21   50   54 </a:t>
              </a:r>
            </a:p>
            <a:p>
              <a:pPr algn="l" fontAlgn="ctr"/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r>
                <a:rPr lang="en-GB" sz="1050" u="none" strike="noStrike" dirty="0">
                  <a:solidFill>
                    <a:srgbClr val="000000"/>
                  </a:solidFill>
                  <a:effectLst/>
                  <a:latin typeface="Century Gothic" panose="020B0502020202020204" pitchFamily="34" charset="0"/>
                </a:rPr>
                <a:t>2) Plot your answer to (1) and z on the graph</a:t>
              </a:r>
            </a:p>
            <a:p>
              <a:pPr algn="l" fontAlgn="ctr"/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r>
                <a:rPr lang="en-GB" sz="1050" u="none" strike="noStrike" dirty="0">
                  <a:solidFill>
                    <a:srgbClr val="000000"/>
                  </a:solidFill>
                  <a:effectLst/>
                  <a:latin typeface="Century Gothic" panose="020B0502020202020204" pitchFamily="34" charset="0"/>
                </a:rPr>
                <a:t>3) Find the equation for the line of regression and plot onto the graph.</a:t>
              </a:r>
            </a:p>
            <a:p>
              <a:pPr algn="l" fontAlgn="ctr"/>
              <a:endParaRPr lang="en-GB" sz="105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endParaRPr lang="en-GB" sz="105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l" fontAlgn="ctr"/>
              <a:endParaRPr lang="en-GB" sz="105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endParaRPr lang="en-GB" sz="105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l" fontAlgn="ctr"/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endParaRPr lang="en-GB" sz="105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l" fontAlgn="ctr"/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endParaRPr lang="en-GB" sz="105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l" fontAlgn="ctr"/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endParaRPr lang="en-GB" sz="105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l" fontAlgn="ctr"/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endParaRPr lang="en-GB" sz="105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l" fontAlgn="ctr"/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endParaRPr lang="en-GB" sz="105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l" fontAlgn="ctr"/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endParaRPr lang="en-GB" sz="105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l" fontAlgn="ctr"/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endParaRPr lang="en-GB" sz="105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l" fontAlgn="ctr"/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endParaRPr lang="en-GB" sz="105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l" fontAlgn="ctr"/>
              <a:endParaRPr lang="en-GB" sz="1050" b="0" i="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l" fontAlgn="ctr"/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ctr"/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algn="ctr"/>
              <a:endParaRPr lang="en-US" sz="105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0DE7B1-7F77-9CAC-587E-FC2D913C4BA2}"/>
              </a:ext>
            </a:extLst>
          </p:cNvPr>
          <p:cNvGrpSpPr/>
          <p:nvPr/>
        </p:nvGrpSpPr>
        <p:grpSpPr>
          <a:xfrm>
            <a:off x="201043" y="3466110"/>
            <a:ext cx="4751957" cy="3274955"/>
            <a:chOff x="178130" y="439387"/>
            <a:chExt cx="2470068" cy="3274955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838FBF3-49F8-E4B1-0AAA-B4ADFFB78643}"/>
                </a:ext>
              </a:extLst>
            </p:cNvPr>
            <p:cNvSpPr/>
            <p:nvPr/>
          </p:nvSpPr>
          <p:spPr>
            <a:xfrm>
              <a:off x="178130" y="439387"/>
              <a:ext cx="2470068" cy="475013"/>
            </a:xfrm>
            <a:custGeom>
              <a:avLst/>
              <a:gdLst>
                <a:gd name="connsiteX0" fmla="*/ 411686 w 2470068"/>
                <a:gd name="connsiteY0" fmla="*/ 0 h 475013"/>
                <a:gd name="connsiteX1" fmla="*/ 2058382 w 2470068"/>
                <a:gd name="connsiteY1" fmla="*/ 0 h 475013"/>
                <a:gd name="connsiteX2" fmla="*/ 2470068 w 2470068"/>
                <a:gd name="connsiteY2" fmla="*/ 411686 h 475013"/>
                <a:gd name="connsiteX3" fmla="*/ 2470068 w 2470068"/>
                <a:gd name="connsiteY3" fmla="*/ 475013 h 475013"/>
                <a:gd name="connsiteX4" fmla="*/ 0 w 2470068"/>
                <a:gd name="connsiteY4" fmla="*/ 475013 h 475013"/>
                <a:gd name="connsiteX5" fmla="*/ 0 w 2470068"/>
                <a:gd name="connsiteY5" fmla="*/ 411686 h 475013"/>
                <a:gd name="connsiteX6" fmla="*/ 411686 w 2470068"/>
                <a:gd name="connsiteY6" fmla="*/ 0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0068" h="475013">
                  <a:moveTo>
                    <a:pt x="411686" y="0"/>
                  </a:moveTo>
                  <a:lnTo>
                    <a:pt x="2058382" y="0"/>
                  </a:lnTo>
                  <a:cubicBezTo>
                    <a:pt x="2285750" y="0"/>
                    <a:pt x="2470068" y="184318"/>
                    <a:pt x="2470068" y="411686"/>
                  </a:cubicBezTo>
                  <a:lnTo>
                    <a:pt x="2470068" y="475013"/>
                  </a:lnTo>
                  <a:lnTo>
                    <a:pt x="0" y="475013"/>
                  </a:lnTo>
                  <a:lnTo>
                    <a:pt x="0" y="411686"/>
                  </a:lnTo>
                  <a:cubicBezTo>
                    <a:pt x="0" y="184318"/>
                    <a:pt x="184318" y="0"/>
                    <a:pt x="411686" y="0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/>
                <a:t>PMCC and Line of Regression</a:t>
              </a: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817D067D-1B02-EFB1-3263-722ECCB4D663}"/>
                </a:ext>
              </a:extLst>
            </p:cNvPr>
            <p:cNvSpPr/>
            <p:nvPr/>
          </p:nvSpPr>
          <p:spPr>
            <a:xfrm>
              <a:off x="178130" y="439387"/>
              <a:ext cx="2470068" cy="3274955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827999" rIns="0" rtlCol="0" anchor="ctr"/>
            <a:lstStyle/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Find the Product Moment Correlation Coefficient for the following data: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x:   4   14   25   27   26   40   42   15   43   55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y: 59   58   42   36   41   36   31   30   40   1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marL="228600" indent="-228600">
                <a:buAutoNum type="arabicParenR"/>
              </a:pPr>
              <a:endParaRPr lang="en-US" sz="1050" dirty="0"/>
            </a:p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Find the equation for the line of regression for the above data.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marL="228600" indent="-228600">
                <a:buAutoNum type="arabicParenR"/>
              </a:pPr>
              <a:endParaRPr lang="en-US" sz="1050" dirty="0"/>
            </a:p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Another x value is given as 32.7. 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Use the line of regression to predict the y value.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marL="228600" indent="-228600">
                <a:buAutoNum type="arabicParenR"/>
              </a:pPr>
              <a:endParaRPr lang="en-US" sz="1050" dirty="0"/>
            </a:p>
            <a:p>
              <a:pPr marL="228600" indent="-228600">
                <a:buFontTx/>
                <a:buAutoNum type="arabicParenR"/>
              </a:pPr>
              <a:r>
                <a:rPr lang="en-GB" sz="1050" u="none" strike="noStrike" dirty="0">
                  <a:effectLst/>
                </a:rPr>
                <a:t>Another x value is given as 0.5. 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Would the line of regression give a reliable prediction for the y value?</a:t>
              </a:r>
              <a:br>
                <a:rPr lang="en-GB" sz="1050" u="none" strike="noStrike" dirty="0">
                  <a:effectLst/>
                </a:rPr>
              </a:br>
              <a:r>
                <a:rPr lang="en-GB" sz="1050" u="none" strike="noStrike" dirty="0">
                  <a:effectLst/>
                </a:rPr>
                <a:t>Explain your reasoning.</a:t>
              </a:r>
              <a:endParaRPr lang="en-GB" sz="105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endParaRPr>
            </a:p>
            <a:p>
              <a:pPr marL="228600" indent="-228600">
                <a:buAutoNum type="arabicParenR"/>
              </a:pPr>
              <a:endParaRPr lang="en-US" sz="1050" dirty="0"/>
            </a:p>
            <a:p>
              <a:pPr marL="228600" indent="-228600">
                <a:buAutoNum type="arabicParenR"/>
              </a:pPr>
              <a:endParaRPr lang="en-US" sz="1050" dirty="0"/>
            </a:p>
            <a:p>
              <a:pPr algn="ctr"/>
              <a:endParaRPr lang="en-US" sz="1050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89A3AB6-A826-0227-ACF9-E4DA0E722C90}"/>
              </a:ext>
            </a:extLst>
          </p:cNvPr>
          <p:cNvSpPr txBox="1"/>
          <p:nvPr/>
        </p:nvSpPr>
        <p:spPr>
          <a:xfrm>
            <a:off x="2085277" y="116935"/>
            <a:ext cx="6266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Segoe Print" panose="02000800000000000000" pitchFamily="2" charset="0"/>
              </a:rPr>
              <a:t>Core Maths Paper 2 Revision Mat – Correlation and Regression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04F011-B0BE-D7B9-4325-6F9D0A4EC4F0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152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EB8AB93-07C1-AF2F-E8B7-93A07D218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6742">
            <a:off x="9242636" y="6320918"/>
            <a:ext cx="819816" cy="57608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27F5157-E825-27F2-AE8D-BA3BCFC3A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439" y="2806468"/>
            <a:ext cx="3759528" cy="382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59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BF28536-BD50-8F4F-0F2C-FF1442F78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517334"/>
              </p:ext>
            </p:extLst>
          </p:nvPr>
        </p:nvGraphicFramePr>
        <p:xfrm>
          <a:off x="5611232" y="523643"/>
          <a:ext cx="10922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2200">
                  <a:extLst>
                    <a:ext uri="{9D8B030D-6E8A-4147-A177-3AD203B41FA5}">
                      <a16:colId xmlns:a16="http://schemas.microsoft.com/office/drawing/2014/main" val="390726541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0.9772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2084512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DF293B2-6700-5B35-1D40-26F315963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654427"/>
              </p:ext>
            </p:extLst>
          </p:nvPr>
        </p:nvGraphicFramePr>
        <p:xfrm>
          <a:off x="5611232" y="907548"/>
          <a:ext cx="1092200" cy="182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2200">
                  <a:extLst>
                    <a:ext uri="{9D8B030D-6E8A-4147-A177-3AD203B41FA5}">
                      <a16:colId xmlns:a16="http://schemas.microsoft.com/office/drawing/2014/main" val="1949830749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0.1056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0477168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22CA8E2-9DB1-E62A-D5A7-2A5865E27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103375"/>
              </p:ext>
            </p:extLst>
          </p:nvPr>
        </p:nvGraphicFramePr>
        <p:xfrm>
          <a:off x="5611232" y="1283833"/>
          <a:ext cx="10922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2200">
                  <a:extLst>
                    <a:ext uri="{9D8B030D-6E8A-4147-A177-3AD203B41FA5}">
                      <a16:colId xmlns:a16="http://schemas.microsoft.com/office/drawing/2014/main" val="6712943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0.9332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45130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660C5BC-AE07-D26F-B33C-BBA0F6311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326069"/>
              </p:ext>
            </p:extLst>
          </p:nvPr>
        </p:nvGraphicFramePr>
        <p:xfrm>
          <a:off x="5611232" y="1667738"/>
          <a:ext cx="1092200" cy="20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2200">
                  <a:extLst>
                    <a:ext uri="{9D8B030D-6E8A-4147-A177-3AD203B41FA5}">
                      <a16:colId xmlns:a16="http://schemas.microsoft.com/office/drawing/2014/main" val="2098078359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0.4387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043169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428FEFA-07B3-DCCC-7341-8C0FFEBB2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836524"/>
              </p:ext>
            </p:extLst>
          </p:nvPr>
        </p:nvGraphicFramePr>
        <p:xfrm>
          <a:off x="5611232" y="2064343"/>
          <a:ext cx="1092200" cy="182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2200">
                  <a:extLst>
                    <a:ext uri="{9D8B030D-6E8A-4147-A177-3AD203B41FA5}">
                      <a16:colId xmlns:a16="http://schemas.microsoft.com/office/drawing/2014/main" val="3311577207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1165.74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9148532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98175BB-0DA4-E61D-EE52-75D624F66A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348249"/>
              </p:ext>
            </p:extLst>
          </p:nvPr>
        </p:nvGraphicFramePr>
        <p:xfrm>
          <a:off x="5611232" y="2440628"/>
          <a:ext cx="10922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2200">
                  <a:extLst>
                    <a:ext uri="{9D8B030D-6E8A-4147-A177-3AD203B41FA5}">
                      <a16:colId xmlns:a16="http://schemas.microsoft.com/office/drawing/2014/main" val="26005683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1.77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1057945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D9550B8-64D8-14D4-4521-64AAF66DAE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524443"/>
              </p:ext>
            </p:extLst>
          </p:nvPr>
        </p:nvGraphicFramePr>
        <p:xfrm>
          <a:off x="5611232" y="4542562"/>
          <a:ext cx="1092200" cy="647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2200">
                  <a:extLst>
                    <a:ext uri="{9D8B030D-6E8A-4147-A177-3AD203B41FA5}">
                      <a16:colId xmlns:a16="http://schemas.microsoft.com/office/drawing/2014/main" val="3838719030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[8.91,9.29]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4769181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3B3955B-20F5-2CB8-19CE-57298704D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984831"/>
              </p:ext>
            </p:extLst>
          </p:nvPr>
        </p:nvGraphicFramePr>
        <p:xfrm>
          <a:off x="5611232" y="3782372"/>
          <a:ext cx="1092200" cy="647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2200">
                  <a:extLst>
                    <a:ext uri="{9D8B030D-6E8A-4147-A177-3AD203B41FA5}">
                      <a16:colId xmlns:a16="http://schemas.microsoft.com/office/drawing/2014/main" val="195826556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[923.75,990.25]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91239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095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18AEB3C-0E8A-528C-76D3-8FF2458E6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851473"/>
              </p:ext>
            </p:extLst>
          </p:nvPr>
        </p:nvGraphicFramePr>
        <p:xfrm>
          <a:off x="506800" y="707715"/>
          <a:ext cx="884669" cy="4351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4669">
                  <a:extLst>
                    <a:ext uri="{9D8B030D-6E8A-4147-A177-3AD203B41FA5}">
                      <a16:colId xmlns:a16="http://schemas.microsoft.com/office/drawing/2014/main" val="3163662421"/>
                    </a:ext>
                  </a:extLst>
                </a:gridCol>
              </a:tblGrid>
              <a:tr h="524629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0.81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07786267"/>
                  </a:ext>
                </a:extLst>
              </a:tr>
              <a:tr h="18516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8740460"/>
                  </a:ext>
                </a:extLst>
              </a:tr>
              <a:tr h="329179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88141414"/>
                  </a:ext>
                </a:extLst>
              </a:tr>
              <a:tr h="185163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y=0.05+0.88x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88982941"/>
                  </a:ext>
                </a:extLst>
              </a:tr>
              <a:tr h="329179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46480787"/>
                  </a:ext>
                </a:extLst>
              </a:tr>
              <a:tr h="18516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56.37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59476840"/>
                  </a:ext>
                </a:extLst>
              </a:tr>
              <a:tr h="534916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0772197"/>
                  </a:ext>
                </a:extLst>
              </a:tr>
              <a:tr h="185163"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-0.78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16323974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00066526"/>
                  </a:ext>
                </a:extLst>
              </a:tr>
              <a:tr h="185163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y=57.36-0.76x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61037107"/>
                  </a:ext>
                </a:extLst>
              </a:tr>
              <a:tr h="60692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06054498"/>
                  </a:ext>
                </a:extLst>
              </a:tr>
              <a:tr h="185163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57.36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04024228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00584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566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0" id="{F8638929-A9CC-6B4E-90EE-6A9C8D5D901A}" vid="{58C9A54C-37ED-F84C-AB94-12C4B7CE9C8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2c7fe3-4f22-4821-900f-7a4a47fe3e75" xsi:nil="true"/>
    <lcf76f155ced4ddcb4097134ff3c332f xmlns="63e0d1cc-2c57-4a8b-b38e-c7cbc297e85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5C4E631395D14496F07E0648FCC8D8" ma:contentTypeVersion="16" ma:contentTypeDescription="Create a new document." ma:contentTypeScope="" ma:versionID="42e1954836ec425552d4c41baa8f7561">
  <xsd:schema xmlns:xsd="http://www.w3.org/2001/XMLSchema" xmlns:xs="http://www.w3.org/2001/XMLSchema" xmlns:p="http://schemas.microsoft.com/office/2006/metadata/properties" xmlns:ns2="63e0d1cc-2c57-4a8b-b38e-c7cbc297e85b" xmlns:ns3="672c7fe3-4f22-4821-900f-7a4a47fe3e75" targetNamespace="http://schemas.microsoft.com/office/2006/metadata/properties" ma:root="true" ma:fieldsID="59998b588e7340dcf6de897486c2ef74" ns2:_="" ns3:_="">
    <xsd:import namespace="63e0d1cc-2c57-4a8b-b38e-c7cbc297e85b"/>
    <xsd:import namespace="672c7fe3-4f22-4821-900f-7a4a47fe3e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e0d1cc-2c57-4a8b-b38e-c7cbc297e8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8b281fd-f0ff-4b79-892a-504064d5e7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2c7fe3-4f22-4821-900f-7a4a47fe3e7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fc750b9-fd6e-433f-a833-aad01ed37837}" ma:internalName="TaxCatchAll" ma:showField="CatchAllData" ma:web="672c7fe3-4f22-4821-900f-7a4a47fe3e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DE1F24-10A0-45B8-AA77-11CD1E15CDAD}">
  <ds:schemaRefs>
    <ds:schemaRef ds:uri="http://schemas.microsoft.com/office/2006/documentManagement/types"/>
    <ds:schemaRef ds:uri="63e0d1cc-2c57-4a8b-b38e-c7cbc297e85b"/>
    <ds:schemaRef ds:uri="http://schemas.microsoft.com/office/infopath/2007/PartnerControls"/>
    <ds:schemaRef ds:uri="http://purl.org/dc/terms/"/>
    <ds:schemaRef ds:uri="672c7fe3-4f22-4821-900f-7a4a47fe3e75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753D669-E29B-42E6-B580-76D8548B52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7DBA97-5BDC-498E-B66A-E8741A0D33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e0d1cc-2c57-4a8b-b38e-c7cbc297e85b"/>
    <ds:schemaRef ds:uri="672c7fe3-4f22-4821-900f-7a4a47fe3e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</TotalTime>
  <Words>647</Words>
  <Application>Microsoft Macintosh PowerPoint</Application>
  <PresentationFormat>A4 Paper (210x297 mm)</PresentationFormat>
  <Paragraphs>91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Century Gothic</vt:lpstr>
      <vt:lpstr>Segoe Print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N Cooper</dc:creator>
  <cp:lastModifiedBy>Mrs N Cooper</cp:lastModifiedBy>
  <cp:revision>1</cp:revision>
  <dcterms:created xsi:type="dcterms:W3CDTF">2023-04-27T16:20:22Z</dcterms:created>
  <dcterms:modified xsi:type="dcterms:W3CDTF">2023-05-08T15:15:27Z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0x010100915C4E631395D14496F07E0648FCC8D8</vt:lpwstr>
  </property>
</Properties>
</file>