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8" r:id="rId3"/>
    <p:sldMasterId id="2147483680" r:id="rId4"/>
  </p:sldMasterIdLst>
  <p:notesMasterIdLst>
    <p:notesMasterId r:id="rId79"/>
  </p:notesMasterIdLst>
  <p:sldIdLst>
    <p:sldId id="256" r:id="rId5"/>
    <p:sldId id="277" r:id="rId6"/>
    <p:sldId id="343" r:id="rId7"/>
    <p:sldId id="300" r:id="rId8"/>
    <p:sldId id="350" r:id="rId9"/>
    <p:sldId id="310" r:id="rId10"/>
    <p:sldId id="309" r:id="rId11"/>
    <p:sldId id="308" r:id="rId12"/>
    <p:sldId id="311" r:id="rId13"/>
    <p:sldId id="334" r:id="rId14"/>
    <p:sldId id="335" r:id="rId15"/>
    <p:sldId id="301" r:id="rId16"/>
    <p:sldId id="304" r:id="rId17"/>
    <p:sldId id="306" r:id="rId18"/>
    <p:sldId id="278" r:id="rId19"/>
    <p:sldId id="279" r:id="rId20"/>
    <p:sldId id="322" r:id="rId21"/>
    <p:sldId id="323" r:id="rId22"/>
    <p:sldId id="324" r:id="rId23"/>
    <p:sldId id="325" r:id="rId24"/>
    <p:sldId id="326" r:id="rId25"/>
    <p:sldId id="328" r:id="rId26"/>
    <p:sldId id="349" r:id="rId27"/>
    <p:sldId id="329" r:id="rId28"/>
    <p:sldId id="331" r:id="rId29"/>
    <p:sldId id="262" r:id="rId30"/>
    <p:sldId id="327" r:id="rId31"/>
    <p:sldId id="297" r:id="rId32"/>
    <p:sldId id="259" r:id="rId33"/>
    <p:sldId id="332" r:id="rId34"/>
    <p:sldId id="351" r:id="rId35"/>
    <p:sldId id="353" r:id="rId36"/>
    <p:sldId id="333" r:id="rId37"/>
    <p:sldId id="264" r:id="rId38"/>
    <p:sldId id="321" r:id="rId39"/>
    <p:sldId id="344" r:id="rId40"/>
    <p:sldId id="293" r:id="rId41"/>
    <p:sldId id="280" r:id="rId42"/>
    <p:sldId id="294" r:id="rId43"/>
    <p:sldId id="354" r:id="rId44"/>
    <p:sldId id="292" r:id="rId45"/>
    <p:sldId id="298" r:id="rId46"/>
    <p:sldId id="314" r:id="rId47"/>
    <p:sldId id="268" r:id="rId48"/>
    <p:sldId id="289" r:id="rId49"/>
    <p:sldId id="290" r:id="rId50"/>
    <p:sldId id="295" r:id="rId51"/>
    <p:sldId id="336" r:id="rId52"/>
    <p:sldId id="313" r:id="rId53"/>
    <p:sldId id="341" r:id="rId54"/>
    <p:sldId id="281" r:id="rId55"/>
    <p:sldId id="288" r:id="rId56"/>
    <p:sldId id="282" r:id="rId57"/>
    <p:sldId id="315" r:id="rId58"/>
    <p:sldId id="337" r:id="rId59"/>
    <p:sldId id="355" r:id="rId60"/>
    <p:sldId id="338" r:id="rId61"/>
    <p:sldId id="316" r:id="rId62"/>
    <p:sldId id="339" r:id="rId63"/>
    <p:sldId id="340" r:id="rId64"/>
    <p:sldId id="345" r:id="rId65"/>
    <p:sldId id="318" r:id="rId66"/>
    <p:sldId id="319" r:id="rId67"/>
    <p:sldId id="299" r:id="rId68"/>
    <p:sldId id="287" r:id="rId69"/>
    <p:sldId id="346" r:id="rId70"/>
    <p:sldId id="347" r:id="rId71"/>
    <p:sldId id="348" r:id="rId72"/>
    <p:sldId id="342" r:id="rId73"/>
    <p:sldId id="358" r:id="rId74"/>
    <p:sldId id="356" r:id="rId75"/>
    <p:sldId id="357" r:id="rId76"/>
    <p:sldId id="359" r:id="rId77"/>
    <p:sldId id="360"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D"/>
    <a:srgbClr val="FBFB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F80E47-C767-DD47-87AA-C518931F06EE}" v="599" dt="2022-06-25T08:54:19.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65" autoAdjust="0"/>
    <p:restoredTop sz="95412"/>
  </p:normalViewPr>
  <p:slideViewPr>
    <p:cSldViewPr snapToGrid="0">
      <p:cViewPr varScale="1">
        <p:scale>
          <a:sx n="101" d="100"/>
          <a:sy n="101" d="100"/>
        </p:scale>
        <p:origin x="1128" y="192"/>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6/11/relationships/changesInfo" Target="changesInfos/changesInfo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i Cooper" userId="02377298a91b593d" providerId="LiveId" clId="{5DF80E47-C767-DD47-87AA-C518931F06EE}"/>
    <pc:docChg chg="custSel modSld">
      <pc:chgData name="Nikki Cooper" userId="02377298a91b593d" providerId="LiveId" clId="{5DF80E47-C767-DD47-87AA-C518931F06EE}" dt="2022-06-25T08:54:28.428" v="70" actId="20577"/>
      <pc:docMkLst>
        <pc:docMk/>
      </pc:docMkLst>
      <pc:sldChg chg="addSp modSp mod">
        <pc:chgData name="Nikki Cooper" userId="02377298a91b593d" providerId="LiveId" clId="{5DF80E47-C767-DD47-87AA-C518931F06EE}" dt="2022-06-25T08:54:28.428" v="70" actId="20577"/>
        <pc:sldMkLst>
          <pc:docMk/>
          <pc:sldMk cId="1997638287" sldId="299"/>
        </pc:sldMkLst>
        <pc:spChg chg="add mod">
          <ac:chgData name="Nikki Cooper" userId="02377298a91b593d" providerId="LiveId" clId="{5DF80E47-C767-DD47-87AA-C518931F06EE}" dt="2022-06-25T08:54:28.428" v="70" actId="20577"/>
          <ac:spMkLst>
            <pc:docMk/>
            <pc:sldMk cId="1997638287" sldId="299"/>
            <ac:spMk id="2" creationId="{BC5A09C2-B063-8FD6-9A62-97822DC3534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GB" sz="2400"/>
              <a:t>Participation</a:t>
            </a:r>
            <a:r>
              <a:rPr lang="en-GB" sz="2400" baseline="0"/>
              <a:t> in Upper Secondary Mathematics Education</a:t>
            </a:r>
            <a:endParaRPr lang="en-GB"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Sheet1!$C$1</c:f>
              <c:strCache>
                <c:ptCount val="1"/>
                <c:pt idx="0">
                  <c:v>Not</c:v>
                </c:pt>
              </c:strCache>
            </c:strRef>
          </c:tx>
          <c:spPr>
            <a:solidFill>
              <a:schemeClr val="accent1"/>
            </a:solidFill>
            <a:ln>
              <a:noFill/>
            </a:ln>
            <a:effectLst/>
          </c:spPr>
          <c:invertIfNegative val="0"/>
          <c:cat>
            <c:strRef>
              <c:f>Sheet1!$B$2:$B$25</c:f>
              <c:strCache>
                <c:ptCount val="24"/>
                <c:pt idx="0">
                  <c:v>Australia (NSW)</c:v>
                </c:pt>
                <c:pt idx="1">
                  <c:v>Canada (BC)</c:v>
                </c:pt>
                <c:pt idx="2">
                  <c:v>Czech Republic</c:v>
                </c:pt>
                <c:pt idx="3">
                  <c:v>Estonia</c:v>
                </c:pt>
                <c:pt idx="4">
                  <c:v>Finland</c:v>
                </c:pt>
                <c:pt idx="5">
                  <c:v>France</c:v>
                </c:pt>
                <c:pt idx="6">
                  <c:v>Germany</c:v>
                </c:pt>
                <c:pt idx="7">
                  <c:v>Hong Kong</c:v>
                </c:pt>
                <c:pt idx="8">
                  <c:v>Hungary</c:v>
                </c:pt>
                <c:pt idx="9">
                  <c:v>Ireland</c:v>
                </c:pt>
                <c:pt idx="10">
                  <c:v>Japan</c:v>
                </c:pt>
                <c:pt idx="11">
                  <c:v>Korea</c:v>
                </c:pt>
                <c:pt idx="12">
                  <c:v>Netherlands</c:v>
                </c:pt>
                <c:pt idx="13">
                  <c:v>New Zealand</c:v>
                </c:pt>
                <c:pt idx="14">
                  <c:v>Russia</c:v>
                </c:pt>
                <c:pt idx="15">
                  <c:v>Singapore</c:v>
                </c:pt>
                <c:pt idx="16">
                  <c:v>Spain</c:v>
                </c:pt>
                <c:pt idx="17">
                  <c:v>Sweden</c:v>
                </c:pt>
                <c:pt idx="18">
                  <c:v>Taiwan</c:v>
                </c:pt>
                <c:pt idx="19">
                  <c:v>USA (Mass)</c:v>
                </c:pt>
                <c:pt idx="20">
                  <c:v>England</c:v>
                </c:pt>
                <c:pt idx="21">
                  <c:v>Scotland</c:v>
                </c:pt>
                <c:pt idx="22">
                  <c:v>Wales</c:v>
                </c:pt>
                <c:pt idx="23">
                  <c:v>Northern Ireland</c:v>
                </c:pt>
              </c:strCache>
            </c:strRef>
          </c:cat>
          <c:val>
            <c:numRef>
              <c:f>Sheet1!$C$2:$C$25</c:f>
            </c:numRef>
          </c:val>
          <c:extLst>
            <c:ext xmlns:c16="http://schemas.microsoft.com/office/drawing/2014/chart" uri="{C3380CC4-5D6E-409C-BE32-E72D297353CC}">
              <c16:uniqueId val="{00000000-C01D-874D-9A2F-1388BF1377C1}"/>
            </c:ext>
          </c:extLst>
        </c:ser>
        <c:ser>
          <c:idx val="1"/>
          <c:order val="1"/>
          <c:tx>
            <c:strRef>
              <c:f>Sheet1!$D$1</c:f>
              <c:strCache>
                <c:ptCount val="1"/>
                <c:pt idx="0">
                  <c:v>Any</c:v>
                </c:pt>
              </c:strCache>
            </c:strRef>
          </c:tx>
          <c:spPr>
            <a:solidFill>
              <a:schemeClr val="accent2"/>
            </a:solidFill>
            <a:ln>
              <a:noFill/>
            </a:ln>
            <a:effectLst/>
          </c:spPr>
          <c:invertIfNegative val="0"/>
          <c:cat>
            <c:strRef>
              <c:f>Sheet1!$B$2:$B$25</c:f>
              <c:strCache>
                <c:ptCount val="24"/>
                <c:pt idx="0">
                  <c:v>Australia (NSW)</c:v>
                </c:pt>
                <c:pt idx="1">
                  <c:v>Canada (BC)</c:v>
                </c:pt>
                <c:pt idx="2">
                  <c:v>Czech Republic</c:v>
                </c:pt>
                <c:pt idx="3">
                  <c:v>Estonia</c:v>
                </c:pt>
                <c:pt idx="4">
                  <c:v>Finland</c:v>
                </c:pt>
                <c:pt idx="5">
                  <c:v>France</c:v>
                </c:pt>
                <c:pt idx="6">
                  <c:v>Germany</c:v>
                </c:pt>
                <c:pt idx="7">
                  <c:v>Hong Kong</c:v>
                </c:pt>
                <c:pt idx="8">
                  <c:v>Hungary</c:v>
                </c:pt>
                <c:pt idx="9">
                  <c:v>Ireland</c:v>
                </c:pt>
                <c:pt idx="10">
                  <c:v>Japan</c:v>
                </c:pt>
                <c:pt idx="11">
                  <c:v>Korea</c:v>
                </c:pt>
                <c:pt idx="12">
                  <c:v>Netherlands</c:v>
                </c:pt>
                <c:pt idx="13">
                  <c:v>New Zealand</c:v>
                </c:pt>
                <c:pt idx="14">
                  <c:v>Russia</c:v>
                </c:pt>
                <c:pt idx="15">
                  <c:v>Singapore</c:v>
                </c:pt>
                <c:pt idx="16">
                  <c:v>Spain</c:v>
                </c:pt>
                <c:pt idx="17">
                  <c:v>Sweden</c:v>
                </c:pt>
                <c:pt idx="18">
                  <c:v>Taiwan</c:v>
                </c:pt>
                <c:pt idx="19">
                  <c:v>USA (Mass)</c:v>
                </c:pt>
                <c:pt idx="20">
                  <c:v>England</c:v>
                </c:pt>
                <c:pt idx="21">
                  <c:v>Scotland</c:v>
                </c:pt>
                <c:pt idx="22">
                  <c:v>Wales</c:v>
                </c:pt>
                <c:pt idx="23">
                  <c:v>Northern Ireland</c:v>
                </c:pt>
              </c:strCache>
            </c:strRef>
          </c:cat>
          <c:val>
            <c:numRef>
              <c:f>Sheet1!$D$2:$D$25</c:f>
            </c:numRef>
          </c:val>
          <c:extLst>
            <c:ext xmlns:c16="http://schemas.microsoft.com/office/drawing/2014/chart" uri="{C3380CC4-5D6E-409C-BE32-E72D297353CC}">
              <c16:uniqueId val="{00000001-C01D-874D-9A2F-1388BF1377C1}"/>
            </c:ext>
          </c:extLst>
        </c:ser>
        <c:ser>
          <c:idx val="2"/>
          <c:order val="2"/>
          <c:tx>
            <c:strRef>
              <c:f>Sheet1!$E$1</c:f>
              <c:strCache>
                <c:ptCount val="1"/>
                <c:pt idx="0">
                  <c:v>Advanced</c:v>
                </c:pt>
              </c:strCache>
            </c:strRef>
          </c:tx>
          <c:spPr>
            <a:solidFill>
              <a:schemeClr val="accent3"/>
            </a:solidFill>
            <a:ln>
              <a:noFill/>
            </a:ln>
            <a:effectLst/>
          </c:spPr>
          <c:invertIfNegative val="0"/>
          <c:cat>
            <c:strRef>
              <c:f>Sheet1!$B$2:$B$25</c:f>
              <c:strCache>
                <c:ptCount val="24"/>
                <c:pt idx="0">
                  <c:v>Australia (NSW)</c:v>
                </c:pt>
                <c:pt idx="1">
                  <c:v>Canada (BC)</c:v>
                </c:pt>
                <c:pt idx="2">
                  <c:v>Czech Republic</c:v>
                </c:pt>
                <c:pt idx="3">
                  <c:v>Estonia</c:v>
                </c:pt>
                <c:pt idx="4">
                  <c:v>Finland</c:v>
                </c:pt>
                <c:pt idx="5">
                  <c:v>France</c:v>
                </c:pt>
                <c:pt idx="6">
                  <c:v>Germany</c:v>
                </c:pt>
                <c:pt idx="7">
                  <c:v>Hong Kong</c:v>
                </c:pt>
                <c:pt idx="8">
                  <c:v>Hungary</c:v>
                </c:pt>
                <c:pt idx="9">
                  <c:v>Ireland</c:v>
                </c:pt>
                <c:pt idx="10">
                  <c:v>Japan</c:v>
                </c:pt>
                <c:pt idx="11">
                  <c:v>Korea</c:v>
                </c:pt>
                <c:pt idx="12">
                  <c:v>Netherlands</c:v>
                </c:pt>
                <c:pt idx="13">
                  <c:v>New Zealand</c:v>
                </c:pt>
                <c:pt idx="14">
                  <c:v>Russia</c:v>
                </c:pt>
                <c:pt idx="15">
                  <c:v>Singapore</c:v>
                </c:pt>
                <c:pt idx="16">
                  <c:v>Spain</c:v>
                </c:pt>
                <c:pt idx="17">
                  <c:v>Sweden</c:v>
                </c:pt>
                <c:pt idx="18">
                  <c:v>Taiwan</c:v>
                </c:pt>
                <c:pt idx="19">
                  <c:v>USA (Mass)</c:v>
                </c:pt>
                <c:pt idx="20">
                  <c:v>England</c:v>
                </c:pt>
                <c:pt idx="21">
                  <c:v>Scotland</c:v>
                </c:pt>
                <c:pt idx="22">
                  <c:v>Wales</c:v>
                </c:pt>
                <c:pt idx="23">
                  <c:v>Northern Ireland</c:v>
                </c:pt>
              </c:strCache>
            </c:strRef>
          </c:cat>
          <c:val>
            <c:numRef>
              <c:f>Sheet1!$E$2:$E$25</c:f>
            </c:numRef>
          </c:val>
          <c:extLst>
            <c:ext xmlns:c16="http://schemas.microsoft.com/office/drawing/2014/chart" uri="{C3380CC4-5D6E-409C-BE32-E72D297353CC}">
              <c16:uniqueId val="{00000002-C01D-874D-9A2F-1388BF1377C1}"/>
            </c:ext>
          </c:extLst>
        </c:ser>
        <c:ser>
          <c:idx val="3"/>
          <c:order val="3"/>
          <c:tx>
            <c:strRef>
              <c:f>Sheet1!$F$1</c:f>
              <c:strCache>
                <c:ptCount val="1"/>
              </c:strCache>
            </c:strRef>
          </c:tx>
          <c:spPr>
            <a:solidFill>
              <a:schemeClr val="accent4"/>
            </a:solidFill>
            <a:ln>
              <a:noFill/>
            </a:ln>
            <a:effectLst/>
          </c:spPr>
          <c:invertIfNegative val="0"/>
          <c:cat>
            <c:strRef>
              <c:f>Sheet1!$B$2:$B$25</c:f>
              <c:strCache>
                <c:ptCount val="24"/>
                <c:pt idx="0">
                  <c:v>Australia (NSW)</c:v>
                </c:pt>
                <c:pt idx="1">
                  <c:v>Canada (BC)</c:v>
                </c:pt>
                <c:pt idx="2">
                  <c:v>Czech Republic</c:v>
                </c:pt>
                <c:pt idx="3">
                  <c:v>Estonia</c:v>
                </c:pt>
                <c:pt idx="4">
                  <c:v>Finland</c:v>
                </c:pt>
                <c:pt idx="5">
                  <c:v>France</c:v>
                </c:pt>
                <c:pt idx="6">
                  <c:v>Germany</c:v>
                </c:pt>
                <c:pt idx="7">
                  <c:v>Hong Kong</c:v>
                </c:pt>
                <c:pt idx="8">
                  <c:v>Hungary</c:v>
                </c:pt>
                <c:pt idx="9">
                  <c:v>Ireland</c:v>
                </c:pt>
                <c:pt idx="10">
                  <c:v>Japan</c:v>
                </c:pt>
                <c:pt idx="11">
                  <c:v>Korea</c:v>
                </c:pt>
                <c:pt idx="12">
                  <c:v>Netherlands</c:v>
                </c:pt>
                <c:pt idx="13">
                  <c:v>New Zealand</c:v>
                </c:pt>
                <c:pt idx="14">
                  <c:v>Russia</c:v>
                </c:pt>
                <c:pt idx="15">
                  <c:v>Singapore</c:v>
                </c:pt>
                <c:pt idx="16">
                  <c:v>Spain</c:v>
                </c:pt>
                <c:pt idx="17">
                  <c:v>Sweden</c:v>
                </c:pt>
                <c:pt idx="18">
                  <c:v>Taiwan</c:v>
                </c:pt>
                <c:pt idx="19">
                  <c:v>USA (Mass)</c:v>
                </c:pt>
                <c:pt idx="20">
                  <c:v>England</c:v>
                </c:pt>
                <c:pt idx="21">
                  <c:v>Scotland</c:v>
                </c:pt>
                <c:pt idx="22">
                  <c:v>Wales</c:v>
                </c:pt>
                <c:pt idx="23">
                  <c:v>Northern Ireland</c:v>
                </c:pt>
              </c:strCache>
            </c:strRef>
          </c:cat>
          <c:val>
            <c:numRef>
              <c:f>Sheet1!$F$2:$F$25</c:f>
            </c:numRef>
          </c:val>
          <c:extLst>
            <c:ext xmlns:c16="http://schemas.microsoft.com/office/drawing/2014/chart" uri="{C3380CC4-5D6E-409C-BE32-E72D297353CC}">
              <c16:uniqueId val="{00000003-C01D-874D-9A2F-1388BF1377C1}"/>
            </c:ext>
          </c:extLst>
        </c:ser>
        <c:ser>
          <c:idx val="4"/>
          <c:order val="4"/>
          <c:tx>
            <c:strRef>
              <c:f>Sheet1!$G$1</c:f>
              <c:strCache>
                <c:ptCount val="1"/>
                <c:pt idx="0">
                  <c:v>Advanced Maths</c:v>
                </c:pt>
              </c:strCache>
            </c:strRef>
          </c:tx>
          <c:spPr>
            <a:solidFill>
              <a:srgbClr val="00B0F0"/>
            </a:solidFill>
            <a:ln>
              <a:noFill/>
            </a:ln>
            <a:effectLst/>
          </c:spPr>
          <c:invertIfNegative val="0"/>
          <c:cat>
            <c:strRef>
              <c:f>Sheet1!$B$2:$B$25</c:f>
              <c:strCache>
                <c:ptCount val="24"/>
                <c:pt idx="0">
                  <c:v>Australia (NSW)</c:v>
                </c:pt>
                <c:pt idx="1">
                  <c:v>Canada (BC)</c:v>
                </c:pt>
                <c:pt idx="2">
                  <c:v>Czech Republic</c:v>
                </c:pt>
                <c:pt idx="3">
                  <c:v>Estonia</c:v>
                </c:pt>
                <c:pt idx="4">
                  <c:v>Finland</c:v>
                </c:pt>
                <c:pt idx="5">
                  <c:v>France</c:v>
                </c:pt>
                <c:pt idx="6">
                  <c:v>Germany</c:v>
                </c:pt>
                <c:pt idx="7">
                  <c:v>Hong Kong</c:v>
                </c:pt>
                <c:pt idx="8">
                  <c:v>Hungary</c:v>
                </c:pt>
                <c:pt idx="9">
                  <c:v>Ireland</c:v>
                </c:pt>
                <c:pt idx="10">
                  <c:v>Japan</c:v>
                </c:pt>
                <c:pt idx="11">
                  <c:v>Korea</c:v>
                </c:pt>
                <c:pt idx="12">
                  <c:v>Netherlands</c:v>
                </c:pt>
                <c:pt idx="13">
                  <c:v>New Zealand</c:v>
                </c:pt>
                <c:pt idx="14">
                  <c:v>Russia</c:v>
                </c:pt>
                <c:pt idx="15">
                  <c:v>Singapore</c:v>
                </c:pt>
                <c:pt idx="16">
                  <c:v>Spain</c:v>
                </c:pt>
                <c:pt idx="17">
                  <c:v>Sweden</c:v>
                </c:pt>
                <c:pt idx="18">
                  <c:v>Taiwan</c:v>
                </c:pt>
                <c:pt idx="19">
                  <c:v>USA (Mass)</c:v>
                </c:pt>
                <c:pt idx="20">
                  <c:v>England</c:v>
                </c:pt>
                <c:pt idx="21">
                  <c:v>Scotland</c:v>
                </c:pt>
                <c:pt idx="22">
                  <c:v>Wales</c:v>
                </c:pt>
                <c:pt idx="23">
                  <c:v>Northern Ireland</c:v>
                </c:pt>
              </c:strCache>
            </c:strRef>
          </c:cat>
          <c:val>
            <c:numRef>
              <c:f>Sheet1!$G$2:$G$25</c:f>
              <c:numCache>
                <c:formatCode>General</c:formatCode>
                <c:ptCount val="24"/>
                <c:pt idx="0">
                  <c:v>27</c:v>
                </c:pt>
                <c:pt idx="3">
                  <c:v>25</c:v>
                </c:pt>
                <c:pt idx="4">
                  <c:v>20</c:v>
                </c:pt>
                <c:pt idx="5">
                  <c:v>25</c:v>
                </c:pt>
                <c:pt idx="6">
                  <c:v>11</c:v>
                </c:pt>
                <c:pt idx="7">
                  <c:v>12</c:v>
                </c:pt>
                <c:pt idx="9">
                  <c:v>10</c:v>
                </c:pt>
                <c:pt idx="10">
                  <c:v>85</c:v>
                </c:pt>
                <c:pt idx="11">
                  <c:v>90</c:v>
                </c:pt>
                <c:pt idx="12">
                  <c:v>6</c:v>
                </c:pt>
                <c:pt idx="13">
                  <c:v>41</c:v>
                </c:pt>
                <c:pt idx="14">
                  <c:v>1</c:v>
                </c:pt>
                <c:pt idx="15">
                  <c:v>31</c:v>
                </c:pt>
                <c:pt idx="16">
                  <c:v>10</c:v>
                </c:pt>
                <c:pt idx="17">
                  <c:v>21</c:v>
                </c:pt>
                <c:pt idx="18">
                  <c:v>70</c:v>
                </c:pt>
                <c:pt idx="19">
                  <c:v>15</c:v>
                </c:pt>
                <c:pt idx="20">
                  <c:v>11</c:v>
                </c:pt>
                <c:pt idx="21">
                  <c:v>23</c:v>
                </c:pt>
                <c:pt idx="22">
                  <c:v>11</c:v>
                </c:pt>
                <c:pt idx="23">
                  <c:v>15</c:v>
                </c:pt>
              </c:numCache>
            </c:numRef>
          </c:val>
          <c:extLst>
            <c:ext xmlns:c16="http://schemas.microsoft.com/office/drawing/2014/chart" uri="{C3380CC4-5D6E-409C-BE32-E72D297353CC}">
              <c16:uniqueId val="{00000004-C01D-874D-9A2F-1388BF1377C1}"/>
            </c:ext>
          </c:extLst>
        </c:ser>
        <c:ser>
          <c:idx val="5"/>
          <c:order val="5"/>
          <c:tx>
            <c:strRef>
              <c:f>Sheet1!$H$1</c:f>
              <c:strCache>
                <c:ptCount val="1"/>
                <c:pt idx="0">
                  <c:v>Any Maths</c:v>
                </c:pt>
              </c:strCache>
            </c:strRef>
          </c:tx>
          <c:spPr>
            <a:solidFill>
              <a:srgbClr val="FF0000"/>
            </a:solidFill>
            <a:ln>
              <a:noFill/>
            </a:ln>
            <a:effectLst/>
          </c:spPr>
          <c:invertIfNegative val="0"/>
          <c:cat>
            <c:strRef>
              <c:f>Sheet1!$B$2:$B$25</c:f>
              <c:strCache>
                <c:ptCount val="24"/>
                <c:pt idx="0">
                  <c:v>Australia (NSW)</c:v>
                </c:pt>
                <c:pt idx="1">
                  <c:v>Canada (BC)</c:v>
                </c:pt>
                <c:pt idx="2">
                  <c:v>Czech Republic</c:v>
                </c:pt>
                <c:pt idx="3">
                  <c:v>Estonia</c:v>
                </c:pt>
                <c:pt idx="4">
                  <c:v>Finland</c:v>
                </c:pt>
                <c:pt idx="5">
                  <c:v>France</c:v>
                </c:pt>
                <c:pt idx="6">
                  <c:v>Germany</c:v>
                </c:pt>
                <c:pt idx="7">
                  <c:v>Hong Kong</c:v>
                </c:pt>
                <c:pt idx="8">
                  <c:v>Hungary</c:v>
                </c:pt>
                <c:pt idx="9">
                  <c:v>Ireland</c:v>
                </c:pt>
                <c:pt idx="10">
                  <c:v>Japan</c:v>
                </c:pt>
                <c:pt idx="11">
                  <c:v>Korea</c:v>
                </c:pt>
                <c:pt idx="12">
                  <c:v>Netherlands</c:v>
                </c:pt>
                <c:pt idx="13">
                  <c:v>New Zealand</c:v>
                </c:pt>
                <c:pt idx="14">
                  <c:v>Russia</c:v>
                </c:pt>
                <c:pt idx="15">
                  <c:v>Singapore</c:v>
                </c:pt>
                <c:pt idx="16">
                  <c:v>Spain</c:v>
                </c:pt>
                <c:pt idx="17">
                  <c:v>Sweden</c:v>
                </c:pt>
                <c:pt idx="18">
                  <c:v>Taiwan</c:v>
                </c:pt>
                <c:pt idx="19">
                  <c:v>USA (Mass)</c:v>
                </c:pt>
                <c:pt idx="20">
                  <c:v>England</c:v>
                </c:pt>
                <c:pt idx="21">
                  <c:v>Scotland</c:v>
                </c:pt>
                <c:pt idx="22">
                  <c:v>Wales</c:v>
                </c:pt>
                <c:pt idx="23">
                  <c:v>Northern Ireland</c:v>
                </c:pt>
              </c:strCache>
            </c:strRef>
          </c:cat>
          <c:val>
            <c:numRef>
              <c:f>Sheet1!$H$2:$H$25</c:f>
              <c:numCache>
                <c:formatCode>General</c:formatCode>
                <c:ptCount val="24"/>
                <c:pt idx="0">
                  <c:v>41</c:v>
                </c:pt>
                <c:pt idx="1">
                  <c:v>80</c:v>
                </c:pt>
                <c:pt idx="2">
                  <c:v>100</c:v>
                </c:pt>
                <c:pt idx="3">
                  <c:v>75</c:v>
                </c:pt>
                <c:pt idx="4">
                  <c:v>80</c:v>
                </c:pt>
                <c:pt idx="5">
                  <c:v>40</c:v>
                </c:pt>
                <c:pt idx="6">
                  <c:v>82</c:v>
                </c:pt>
                <c:pt idx="7">
                  <c:v>23</c:v>
                </c:pt>
                <c:pt idx="8">
                  <c:v>81</c:v>
                </c:pt>
                <c:pt idx="9">
                  <c:v>70</c:v>
                </c:pt>
                <c:pt idx="10">
                  <c:v>15</c:v>
                </c:pt>
                <c:pt idx="11">
                  <c:v>10</c:v>
                </c:pt>
                <c:pt idx="12">
                  <c:v>66</c:v>
                </c:pt>
                <c:pt idx="13">
                  <c:v>42</c:v>
                </c:pt>
                <c:pt idx="14">
                  <c:v>99</c:v>
                </c:pt>
                <c:pt idx="15">
                  <c:v>49</c:v>
                </c:pt>
                <c:pt idx="16">
                  <c:v>60</c:v>
                </c:pt>
                <c:pt idx="17">
                  <c:v>79</c:v>
                </c:pt>
                <c:pt idx="18">
                  <c:v>30</c:v>
                </c:pt>
                <c:pt idx="19">
                  <c:v>80</c:v>
                </c:pt>
                <c:pt idx="20">
                  <c:v>2</c:v>
                </c:pt>
                <c:pt idx="21">
                  <c:v>26</c:v>
                </c:pt>
                <c:pt idx="22">
                  <c:v>2</c:v>
                </c:pt>
                <c:pt idx="23">
                  <c:v>2</c:v>
                </c:pt>
              </c:numCache>
            </c:numRef>
          </c:val>
          <c:extLst>
            <c:ext xmlns:c16="http://schemas.microsoft.com/office/drawing/2014/chart" uri="{C3380CC4-5D6E-409C-BE32-E72D297353CC}">
              <c16:uniqueId val="{00000005-C01D-874D-9A2F-1388BF1377C1}"/>
            </c:ext>
          </c:extLst>
        </c:ser>
        <c:dLbls>
          <c:showLegendKey val="0"/>
          <c:showVal val="0"/>
          <c:showCatName val="0"/>
          <c:showSerName val="0"/>
          <c:showPercent val="0"/>
          <c:showBubbleSize val="0"/>
        </c:dLbls>
        <c:gapWidth val="150"/>
        <c:overlap val="100"/>
        <c:axId val="340771759"/>
        <c:axId val="340621855"/>
      </c:barChart>
      <c:catAx>
        <c:axId val="3407717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0621855"/>
        <c:crosses val="autoZero"/>
        <c:auto val="1"/>
        <c:lblAlgn val="ctr"/>
        <c:lblOffset val="100"/>
        <c:noMultiLvlLbl val="0"/>
      </c:catAx>
      <c:valAx>
        <c:axId val="340621855"/>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Percentage of students in secondary education or training</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0771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C9E88A-BD73-4E29-B8CA-99AAC959B308}" type="doc">
      <dgm:prSet loTypeId="urn:microsoft.com/office/officeart/2005/8/layout/chevron1" loCatId="process" qsTypeId="urn:microsoft.com/office/officeart/2005/8/quickstyle/3d2" qsCatId="3D" csTypeId="urn:microsoft.com/office/officeart/2005/8/colors/accent0_3" csCatId="mainScheme" phldr="1"/>
      <dgm:spPr/>
    </dgm:pt>
    <dgm:pt modelId="{2177D418-26F6-4FD6-8852-994D94CD465C}">
      <dgm:prSet phldrT="[Text]"/>
      <dgm:spPr/>
      <dgm:t>
        <a:bodyPr/>
        <a:lstStyle/>
        <a:p>
          <a:r>
            <a:rPr lang="en-GB" b="1" dirty="0"/>
            <a:t>Continued on next page </a:t>
          </a:r>
        </a:p>
      </dgm:t>
    </dgm:pt>
    <dgm:pt modelId="{D01A0901-4B29-4DCA-B37C-244B492D3B0C}" type="sibTrans" cxnId="{355188AA-F3BB-4C1E-AEDA-5ECC53EACA17}">
      <dgm:prSet/>
      <dgm:spPr/>
      <dgm:t>
        <a:bodyPr/>
        <a:lstStyle/>
        <a:p>
          <a:endParaRPr lang="en-GB"/>
        </a:p>
      </dgm:t>
    </dgm:pt>
    <dgm:pt modelId="{1AF9C922-EF1A-4BE3-BFBA-C419EF592E51}" type="parTrans" cxnId="{355188AA-F3BB-4C1E-AEDA-5ECC53EACA17}">
      <dgm:prSet/>
      <dgm:spPr/>
      <dgm:t>
        <a:bodyPr/>
        <a:lstStyle/>
        <a:p>
          <a:endParaRPr lang="en-GB"/>
        </a:p>
      </dgm:t>
    </dgm:pt>
    <dgm:pt modelId="{2230E052-9B90-4B51-8EF0-7FAACA5F7537}" type="pres">
      <dgm:prSet presAssocID="{4AC9E88A-BD73-4E29-B8CA-99AAC959B308}" presName="Name0" presStyleCnt="0">
        <dgm:presLayoutVars>
          <dgm:dir/>
          <dgm:animLvl val="lvl"/>
          <dgm:resizeHandles val="exact"/>
        </dgm:presLayoutVars>
      </dgm:prSet>
      <dgm:spPr/>
    </dgm:pt>
    <dgm:pt modelId="{BBB6CB42-9E27-4E7F-BD41-42A728C2CE85}" type="pres">
      <dgm:prSet presAssocID="{2177D418-26F6-4FD6-8852-994D94CD465C}" presName="parTxOnly" presStyleLbl="node1" presStyleIdx="0" presStyleCnt="1">
        <dgm:presLayoutVars>
          <dgm:chMax val="0"/>
          <dgm:chPref val="0"/>
          <dgm:bulletEnabled val="1"/>
        </dgm:presLayoutVars>
      </dgm:prSet>
      <dgm:spPr/>
    </dgm:pt>
  </dgm:ptLst>
  <dgm:cxnLst>
    <dgm:cxn modelId="{6A0C8C51-2DC2-4C60-B915-BBD96C917236}" type="presOf" srcId="{4AC9E88A-BD73-4E29-B8CA-99AAC959B308}" destId="{2230E052-9B90-4B51-8EF0-7FAACA5F7537}" srcOrd="0" destOrd="0" presId="urn:microsoft.com/office/officeart/2005/8/layout/chevron1"/>
    <dgm:cxn modelId="{632EF076-BFB3-4F54-A6C5-15945E4B507A}" type="presOf" srcId="{2177D418-26F6-4FD6-8852-994D94CD465C}" destId="{BBB6CB42-9E27-4E7F-BD41-42A728C2CE85}" srcOrd="0" destOrd="0" presId="urn:microsoft.com/office/officeart/2005/8/layout/chevron1"/>
    <dgm:cxn modelId="{355188AA-F3BB-4C1E-AEDA-5ECC53EACA17}" srcId="{4AC9E88A-BD73-4E29-B8CA-99AAC959B308}" destId="{2177D418-26F6-4FD6-8852-994D94CD465C}" srcOrd="0" destOrd="0" parTransId="{1AF9C922-EF1A-4BE3-BFBA-C419EF592E51}" sibTransId="{D01A0901-4B29-4DCA-B37C-244B492D3B0C}"/>
    <dgm:cxn modelId="{1F1D0383-8E34-433E-BBE8-A25A7A8C114D}" type="presParOf" srcId="{2230E052-9B90-4B51-8EF0-7FAACA5F7537}" destId="{BBB6CB42-9E27-4E7F-BD41-42A728C2CE85}" srcOrd="0"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6CB42-9E27-4E7F-BD41-42A728C2CE85}">
      <dsp:nvSpPr>
        <dsp:cNvPr id="0" name=""/>
        <dsp:cNvSpPr/>
      </dsp:nvSpPr>
      <dsp:spPr>
        <a:xfrm>
          <a:off x="0" y="26388"/>
          <a:ext cx="1588265" cy="635306"/>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dirty="0"/>
            <a:t>Continued on next page </a:t>
          </a:r>
        </a:p>
      </dsp:txBody>
      <dsp:txXfrm>
        <a:off x="317653" y="26388"/>
        <a:ext cx="952959" cy="63530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ED0B3-4726-DD49-9AAC-FC8C2CC7C34E}" type="datetimeFigureOut">
              <a:rPr lang="en-GB" smtClean="0"/>
              <a:t>24/06/2022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B475A-ED97-7C40-90E8-CB87B0C1EFBD}" type="slidenum">
              <a:rPr lang="en-GB" smtClean="0"/>
              <a:t>‹#›</a:t>
            </a:fld>
            <a:endParaRPr lang="en-GB"/>
          </a:p>
        </p:txBody>
      </p:sp>
    </p:spTree>
    <p:extLst>
      <p:ext uri="{BB962C8B-B14F-4D97-AF65-F5344CB8AC3E}">
        <p14:creationId xmlns:p14="http://schemas.microsoft.com/office/powerpoint/2010/main" val="3881716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 name="Shape 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737640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Next show these histograms and ask students to ‘work backwards’ to draw up a pair of grouped frequency tables to this data.</a:t>
            </a:r>
          </a:p>
          <a:p>
            <a:r>
              <a:rPr lang="en-GB" dirty="0"/>
              <a:t>Answers on next slide.</a:t>
            </a:r>
          </a:p>
        </p:txBody>
      </p:sp>
      <p:sp>
        <p:nvSpPr>
          <p:cNvPr id="4" name="Slide Number Placeholder 3"/>
          <p:cNvSpPr>
            <a:spLocks noGrp="1"/>
          </p:cNvSpPr>
          <p:nvPr>
            <p:ph type="sldNum" sz="quarter" idx="10"/>
          </p:nvPr>
        </p:nvSpPr>
        <p:spPr/>
        <p:txBody>
          <a:bodyPr/>
          <a:lstStyle/>
          <a:p>
            <a:fld id="{B94B35B6-0E3F-6C48-B35A-C7A4364DB6E9}" type="slidenum">
              <a:rPr lang="en-US" smtClean="0"/>
              <a:pPr/>
              <a:t>44</a:t>
            </a:fld>
            <a:endParaRPr lang="en-US" dirty="0"/>
          </a:p>
        </p:txBody>
      </p:sp>
    </p:spTree>
    <p:extLst>
      <p:ext uri="{BB962C8B-B14F-4D97-AF65-F5344CB8AC3E}">
        <p14:creationId xmlns:p14="http://schemas.microsoft.com/office/powerpoint/2010/main" val="2527557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Inter means between (think</a:t>
            </a:r>
            <a:r>
              <a:rPr lang="en-GB" baseline="0" dirty="0"/>
              <a:t> of inter-tutor tournaments)</a:t>
            </a:r>
            <a:r>
              <a:rPr lang="en-GB" dirty="0"/>
              <a:t>.</a:t>
            </a:r>
            <a:r>
              <a:rPr lang="en-GB" baseline="0" dirty="0"/>
              <a:t> Extra means beyond (think of extra-terrestrials).</a:t>
            </a:r>
            <a:endParaRPr lang="en-GB" dirty="0"/>
          </a:p>
        </p:txBody>
      </p:sp>
      <p:sp>
        <p:nvSpPr>
          <p:cNvPr id="4" name="Slide Number Placeholder 3"/>
          <p:cNvSpPr>
            <a:spLocks noGrp="1"/>
          </p:cNvSpPr>
          <p:nvPr>
            <p:ph type="sldNum" sz="quarter" idx="10"/>
          </p:nvPr>
        </p:nvSpPr>
        <p:spPr/>
        <p:txBody>
          <a:bodyPr/>
          <a:lstStyle/>
          <a:p>
            <a:fld id="{8BB6C287-3A4A-4D9A-9320-07423875A806}" type="slidenum">
              <a:rPr lang="en-GB" smtClean="0"/>
              <a:t>64</a:t>
            </a:fld>
            <a:endParaRPr lang="en-GB"/>
          </a:p>
        </p:txBody>
      </p:sp>
    </p:spTree>
    <p:extLst>
      <p:ext uri="{BB962C8B-B14F-4D97-AF65-F5344CB8AC3E}">
        <p14:creationId xmlns:p14="http://schemas.microsoft.com/office/powerpoint/2010/main" val="1377653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361D3E-B2FC-4660-8B65-E677BC920580}" type="datetimeFigureOut">
              <a:rPr lang="en-GB" smtClean="0"/>
              <a:t>24/06/2022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0B237A-F5EA-4041-BEAB-28164645CD85}" type="slidenum">
              <a:rPr lang="en-GB" smtClean="0"/>
              <a:t>‹#›</a:t>
            </a:fld>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2672435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361D3E-B2FC-4660-8B65-E677BC920580}" type="datetimeFigureOut">
              <a:rPr lang="en-GB" smtClean="0"/>
              <a:t>24/06/2022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0B237A-F5EA-4041-BEAB-28164645CD85}"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306562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361D3E-B2FC-4660-8B65-E677BC920580}" type="datetimeFigureOut">
              <a:rPr lang="en-GB" smtClean="0"/>
              <a:t>24/06/2022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0B237A-F5EA-4041-BEAB-28164645CD85}"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86839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361D3E-B2FC-4660-8B65-E677BC920580}" type="datetimeFigureOut">
              <a:rPr lang="en-GB" smtClean="0"/>
              <a:t>24/06/2022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0B237A-F5EA-4041-BEAB-28164645CD85}" type="slidenum">
              <a:rPr lang="en-GB" smtClean="0"/>
              <a:t>‹#›</a:t>
            </a:fld>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269999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361D3E-B2FC-4660-8B65-E677BC920580}" type="datetimeFigureOut">
              <a:rPr lang="en-GB" smtClean="0"/>
              <a:t>24/06/2022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0B237A-F5EA-4041-BEAB-28164645CD85}" type="slidenum">
              <a:rPr lang="en-GB" smtClean="0"/>
              <a:t>‹#›</a:t>
            </a:fld>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3452143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361D3E-B2FC-4660-8B65-E677BC920580}" type="datetimeFigureOut">
              <a:rPr lang="en-GB" smtClean="0"/>
              <a:t>24/06/2022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0B237A-F5EA-4041-BEAB-28164645CD85}" type="slidenum">
              <a:rPr lang="en-GB" smtClean="0"/>
              <a:t>‹#›</a:t>
            </a:fld>
            <a:endParaRPr lang="en-GB"/>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243834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61D3E-B2FC-4660-8B65-E677BC920580}" type="datetimeFigureOut">
              <a:rPr lang="en-GB" smtClean="0"/>
              <a:t>24/06/2022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0B237A-F5EA-4041-BEAB-28164645CD85}" type="slidenum">
              <a:rPr lang="en-GB" smtClean="0"/>
              <a:t>‹#›</a:t>
            </a:fld>
            <a:endParaRPr lang="en-GB"/>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197409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361D3E-B2FC-4660-8B65-E677BC920580}" type="datetimeFigureOut">
              <a:rPr lang="en-GB" smtClean="0"/>
              <a:t>24/06/2022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0B237A-F5EA-4041-BEAB-28164645CD85}" type="slidenum">
              <a:rPr lang="en-GB" smtClean="0"/>
              <a:t>‹#›</a:t>
            </a:fld>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3190964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361D3E-B2FC-4660-8B65-E677BC920580}" type="datetimeFigureOut">
              <a:rPr lang="en-GB" smtClean="0"/>
              <a:t>24/06/2022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0B237A-F5EA-4041-BEAB-28164645CD85}" type="slidenum">
              <a:rPr lang="en-GB" smtClean="0"/>
              <a:t>‹#›</a:t>
            </a:fld>
            <a:endParaRPr lang="en-GB"/>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394314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361D3E-B2FC-4660-8B65-E677BC920580}" type="datetimeFigureOut">
              <a:rPr lang="en-GB" smtClean="0"/>
              <a:t>24/06/2022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0B237A-F5EA-4041-BEAB-28164645CD85}"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3005321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361D3E-B2FC-4660-8B65-E677BC920580}" type="datetimeFigureOut">
              <a:rPr lang="en-GB" smtClean="0"/>
              <a:t>24/06/2022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0B237A-F5EA-4041-BEAB-28164645CD85}" type="slidenum">
              <a:rPr lang="en-GB" smtClean="0"/>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106742">
            <a:off x="8163763" y="6137318"/>
            <a:ext cx="1143000" cy="803188"/>
          </a:xfrm>
          <a:prstGeom prst="rect">
            <a:avLst/>
          </a:prstGeom>
        </p:spPr>
      </p:pic>
    </p:spTree>
    <p:extLst>
      <p:ext uri="{BB962C8B-B14F-4D97-AF65-F5344CB8AC3E}">
        <p14:creationId xmlns:p14="http://schemas.microsoft.com/office/powerpoint/2010/main" val="1150436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 Point Slide">
    <p:spTree>
      <p:nvGrpSpPr>
        <p:cNvPr id="1" name=""/>
        <p:cNvGrpSpPr/>
        <p:nvPr/>
      </p:nvGrpSpPr>
      <p:grpSpPr>
        <a:xfrm>
          <a:off x="0" y="0"/>
          <a:ext cx="0" cy="0"/>
          <a:chOff x="0" y="0"/>
          <a:chExt cx="0" cy="0"/>
        </a:xfrm>
      </p:grpSpPr>
      <p:sp>
        <p:nvSpPr>
          <p:cNvPr id="5" name="Text Placeholder 19"/>
          <p:cNvSpPr>
            <a:spLocks noGrp="1"/>
          </p:cNvSpPr>
          <p:nvPr>
            <p:ph type="body" sz="quarter" idx="11" hasCustomPrompt="1"/>
          </p:nvPr>
        </p:nvSpPr>
        <p:spPr>
          <a:xfrm>
            <a:off x="1442968" y="1079660"/>
            <a:ext cx="6258065" cy="533400"/>
          </a:xfrm>
          <a:prstGeom prst="rect">
            <a:avLst/>
          </a:prstGeom>
        </p:spPr>
        <p:txBody>
          <a:bodyPr vert="horz" lIns="0" tIns="0" rIns="0" bIns="0"/>
          <a:lstStyle>
            <a:lvl1pPr algn="l">
              <a:defRPr sz="2600" b="1" i="0" baseline="0">
                <a:solidFill>
                  <a:srgbClr val="4FBCBF"/>
                </a:solidFill>
                <a:latin typeface="Arial"/>
                <a:cs typeface="Arial"/>
              </a:defRPr>
            </a:lvl1pPr>
          </a:lstStyle>
          <a:p>
            <a:pPr lvl="0"/>
            <a:r>
              <a:rPr lang="en-US" dirty="0"/>
              <a:t>Slide title</a:t>
            </a:r>
          </a:p>
        </p:txBody>
      </p:sp>
      <p:sp>
        <p:nvSpPr>
          <p:cNvPr id="7" name="Text Placeholder 4"/>
          <p:cNvSpPr>
            <a:spLocks noGrp="1"/>
          </p:cNvSpPr>
          <p:nvPr>
            <p:ph type="body" sz="quarter" idx="12" hasCustomPrompt="1"/>
          </p:nvPr>
        </p:nvSpPr>
        <p:spPr>
          <a:xfrm>
            <a:off x="1442968" y="1839742"/>
            <a:ext cx="6258065" cy="4422287"/>
          </a:xfrm>
          <a:prstGeom prst="rect">
            <a:avLst/>
          </a:prstGeom>
        </p:spPr>
        <p:txBody>
          <a:bodyPr vert="horz" lIns="0" tIns="0" rIns="0" bIns="0"/>
          <a:lstStyle>
            <a:lvl1pPr marL="300583" indent="-300583">
              <a:spcAft>
                <a:spcPts val="1578"/>
              </a:spcAft>
              <a:buClr>
                <a:srgbClr val="4FBCBF"/>
              </a:buClr>
              <a:buSzPct val="125000"/>
              <a:buFont typeface="Wingdings" charset="2"/>
              <a:buChar char="§"/>
              <a:defRPr sz="2200">
                <a:latin typeface="Arial"/>
                <a:cs typeface="Arial"/>
              </a:defRPr>
            </a:lvl1pPr>
            <a:lvl2pPr>
              <a:defRPr sz="2200">
                <a:latin typeface="Verdana"/>
                <a:cs typeface="Verdana"/>
              </a:defRPr>
            </a:lvl2pPr>
            <a:lvl3pPr>
              <a:defRPr sz="2200">
                <a:latin typeface="Verdana"/>
                <a:cs typeface="Verdana"/>
              </a:defRPr>
            </a:lvl3pPr>
            <a:lvl4pPr>
              <a:defRPr sz="2200">
                <a:latin typeface="Verdana"/>
                <a:cs typeface="Verdana"/>
              </a:defRPr>
            </a:lvl4pPr>
            <a:lvl5pPr>
              <a:defRPr sz="2200">
                <a:latin typeface="Verdana"/>
                <a:cs typeface="Verdana"/>
              </a:defRPr>
            </a:lvl5pPr>
          </a:lstStyle>
          <a:p>
            <a:pPr lvl="0"/>
            <a:r>
              <a:rPr lang="en-GB" dirty="0"/>
              <a:t>Bullet point text</a:t>
            </a:r>
          </a:p>
          <a:p>
            <a:pPr lvl="0"/>
            <a:r>
              <a:rPr lang="en-GB" dirty="0"/>
              <a:t>Bullet point text</a:t>
            </a:r>
          </a:p>
          <a:p>
            <a:pPr lvl="0"/>
            <a:r>
              <a:rPr lang="en-GB" dirty="0"/>
              <a:t>Bullet point text</a:t>
            </a:r>
          </a:p>
        </p:txBody>
      </p:sp>
      <p:sp>
        <p:nvSpPr>
          <p:cNvPr id="12" name="Slide Number Placeholder 11"/>
          <p:cNvSpPr>
            <a:spLocks noGrp="1"/>
          </p:cNvSpPr>
          <p:nvPr>
            <p:ph type="sldNum" sz="quarter" idx="13"/>
          </p:nvPr>
        </p:nvSpPr>
        <p:spPr/>
        <p:txBody>
          <a:bodyPr/>
          <a:lstStyle/>
          <a:p>
            <a:fld id="{11CE413A-A432-B14C-9C70-454DB40E3CD4}" type="slidenum">
              <a:rPr lang="en-US" smtClean="0"/>
              <a:pPr/>
              <a:t>‹#›</a:t>
            </a:fld>
            <a:endParaRPr lang="en-US" dirty="0"/>
          </a:p>
        </p:txBody>
      </p:sp>
      <p:cxnSp>
        <p:nvCxnSpPr>
          <p:cNvPr id="15" name="Straight Connector 14"/>
          <p:cNvCxnSpPr/>
          <p:nvPr userDrawn="1"/>
        </p:nvCxnSpPr>
        <p:spPr>
          <a:xfrm>
            <a:off x="465145" y="6400224"/>
            <a:ext cx="8213710" cy="0"/>
          </a:xfrm>
          <a:prstGeom prst="line">
            <a:avLst/>
          </a:prstGeom>
          <a:ln w="12700">
            <a:solidFill>
              <a:srgbClr val="4FBCBF"/>
            </a:solidFill>
          </a:ln>
          <a:effectLst/>
        </p:spPr>
        <p:style>
          <a:lnRef idx="2">
            <a:schemeClr val="accent1"/>
          </a:lnRef>
          <a:fillRef idx="0">
            <a:schemeClr val="accent1"/>
          </a:fillRef>
          <a:effectRef idx="1">
            <a:schemeClr val="accent1"/>
          </a:effectRef>
          <a:fontRef idx="minor">
            <a:schemeClr val="tx1"/>
          </a:fontRef>
        </p:style>
      </p:cxnSp>
      <p:sp>
        <p:nvSpPr>
          <p:cNvPr id="16" name="Rectangle 15"/>
          <p:cNvSpPr/>
          <p:nvPr userDrawn="1"/>
        </p:nvSpPr>
        <p:spPr>
          <a:xfrm>
            <a:off x="465146" y="6400224"/>
            <a:ext cx="977823" cy="69098"/>
          </a:xfrm>
          <a:prstGeom prst="rect">
            <a:avLst/>
          </a:prstGeom>
          <a:solidFill>
            <a:srgbClr val="4FBCBF"/>
          </a:solidFill>
          <a:ln>
            <a:noFill/>
          </a:ln>
          <a:effectLst/>
        </p:spPr>
        <p:style>
          <a:lnRef idx="1">
            <a:schemeClr val="accent1"/>
          </a:lnRef>
          <a:fillRef idx="3">
            <a:schemeClr val="accent1"/>
          </a:fillRef>
          <a:effectRef idx="2">
            <a:schemeClr val="accent1"/>
          </a:effectRef>
          <a:fontRef idx="minor">
            <a:schemeClr val="lt1"/>
          </a:fontRef>
        </p:style>
        <p:txBody>
          <a:bodyPr lIns="80155" tIns="40078" rIns="80155" bIns="40078" rtlCol="0" anchor="ctr"/>
          <a:lstStyle/>
          <a:p>
            <a:pPr algn="ctr"/>
            <a:endParaRPr lang="en-US" dirty="0">
              <a:latin typeface="Aria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5824" y="331095"/>
            <a:ext cx="2514903" cy="411710"/>
          </a:xfrm>
          <a:prstGeom prst="rect">
            <a:avLst/>
          </a:prstGeom>
        </p:spPr>
      </p:pic>
    </p:spTree>
    <p:extLst>
      <p:ext uri="{BB962C8B-B14F-4D97-AF65-F5344CB8AC3E}">
        <p14:creationId xmlns:p14="http://schemas.microsoft.com/office/powerpoint/2010/main" val="2963634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600201"/>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86748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2492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08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623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5703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6753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3391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626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696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29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3.jpeg"/><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theme" Target="../theme/theme3.xml"/><Relationship Id="rId1" Type="http://schemas.openxmlformats.org/officeDocument/2006/relationships/slideLayout" Target="../slideLayouts/slideLayout18.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3.jpeg"/><Relationship Id="rId5" Type="http://schemas.openxmlformats.org/officeDocument/2006/relationships/theme" Target="../theme/theme4.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61D3E-B2FC-4660-8B65-E677BC920580}" type="datetimeFigureOut">
              <a:rPr lang="en-GB" smtClean="0"/>
              <a:t>24/06/2022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0B237A-F5EA-4041-BEAB-28164645CD85}" type="slidenum">
              <a:rPr lang="en-GB" smtClean="0"/>
              <a:t>‹#›</a:t>
            </a:fld>
            <a:endParaRPr lang="en-GB"/>
          </a:p>
        </p:txBody>
      </p:sp>
      <p:sp>
        <p:nvSpPr>
          <p:cNvPr id="8" name="Rectangle 7"/>
          <p:cNvSpPr/>
          <p:nvPr userDrawn="1"/>
        </p:nvSpPr>
        <p:spPr>
          <a:xfrm>
            <a:off x="0" y="0"/>
            <a:ext cx="9144000" cy="6858000"/>
          </a:xfrm>
          <a:prstGeom prst="rect">
            <a:avLst/>
          </a:prstGeom>
          <a:noFill/>
          <a:ln w="152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7389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BA0D1F4-32D0-42A1-A13E-5B8E6CFF163D}"/>
              </a:ext>
            </a:extLst>
          </p:cNvPr>
          <p:cNvGraphicFramePr>
            <a:graphicFrameLocks noGrp="1"/>
          </p:cNvGraphicFramePr>
          <p:nvPr/>
        </p:nvGraphicFramePr>
        <p:xfrm>
          <a:off x="102882" y="1071544"/>
          <a:ext cx="8928480" cy="5429290"/>
        </p:xfrm>
        <a:graphic>
          <a:graphicData uri="http://schemas.openxmlformats.org/drawingml/2006/table">
            <a:tbl>
              <a:tblPr firstRow="1" bandRow="1">
                <a:effectLst/>
                <a:tableStyleId>{5940675A-B579-460E-94D1-54222C63F5DA}</a:tableStyleId>
              </a:tblPr>
              <a:tblGrid>
                <a:gridCol w="892848">
                  <a:extLst>
                    <a:ext uri="{9D8B030D-6E8A-4147-A177-3AD203B41FA5}">
                      <a16:colId xmlns:a16="http://schemas.microsoft.com/office/drawing/2014/main" val="20000"/>
                    </a:ext>
                  </a:extLst>
                </a:gridCol>
                <a:gridCol w="892848">
                  <a:extLst>
                    <a:ext uri="{9D8B030D-6E8A-4147-A177-3AD203B41FA5}">
                      <a16:colId xmlns:a16="http://schemas.microsoft.com/office/drawing/2014/main" val="20001"/>
                    </a:ext>
                  </a:extLst>
                </a:gridCol>
                <a:gridCol w="892848">
                  <a:extLst>
                    <a:ext uri="{9D8B030D-6E8A-4147-A177-3AD203B41FA5}">
                      <a16:colId xmlns:a16="http://schemas.microsoft.com/office/drawing/2014/main" val="20002"/>
                    </a:ext>
                  </a:extLst>
                </a:gridCol>
                <a:gridCol w="892848">
                  <a:extLst>
                    <a:ext uri="{9D8B030D-6E8A-4147-A177-3AD203B41FA5}">
                      <a16:colId xmlns:a16="http://schemas.microsoft.com/office/drawing/2014/main" val="20003"/>
                    </a:ext>
                  </a:extLst>
                </a:gridCol>
                <a:gridCol w="892848">
                  <a:extLst>
                    <a:ext uri="{9D8B030D-6E8A-4147-A177-3AD203B41FA5}">
                      <a16:colId xmlns:a16="http://schemas.microsoft.com/office/drawing/2014/main" val="20004"/>
                    </a:ext>
                  </a:extLst>
                </a:gridCol>
                <a:gridCol w="892848">
                  <a:extLst>
                    <a:ext uri="{9D8B030D-6E8A-4147-A177-3AD203B41FA5}">
                      <a16:colId xmlns:a16="http://schemas.microsoft.com/office/drawing/2014/main" val="20005"/>
                    </a:ext>
                  </a:extLst>
                </a:gridCol>
                <a:gridCol w="892848">
                  <a:extLst>
                    <a:ext uri="{9D8B030D-6E8A-4147-A177-3AD203B41FA5}">
                      <a16:colId xmlns:a16="http://schemas.microsoft.com/office/drawing/2014/main" val="20006"/>
                    </a:ext>
                  </a:extLst>
                </a:gridCol>
                <a:gridCol w="892848">
                  <a:extLst>
                    <a:ext uri="{9D8B030D-6E8A-4147-A177-3AD203B41FA5}">
                      <a16:colId xmlns:a16="http://schemas.microsoft.com/office/drawing/2014/main" val="20007"/>
                    </a:ext>
                  </a:extLst>
                </a:gridCol>
                <a:gridCol w="892848">
                  <a:extLst>
                    <a:ext uri="{9D8B030D-6E8A-4147-A177-3AD203B41FA5}">
                      <a16:colId xmlns:a16="http://schemas.microsoft.com/office/drawing/2014/main" val="20008"/>
                    </a:ext>
                  </a:extLst>
                </a:gridCol>
                <a:gridCol w="892848">
                  <a:extLst>
                    <a:ext uri="{9D8B030D-6E8A-4147-A177-3AD203B41FA5}">
                      <a16:colId xmlns:a16="http://schemas.microsoft.com/office/drawing/2014/main" val="20009"/>
                    </a:ext>
                  </a:extLst>
                </a:gridCol>
              </a:tblGrid>
              <a:tr h="1085858">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Wk2 </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Wk3</a:t>
                      </a:r>
                      <a:endParaRPr lang="en-GB" sz="700" b="0" i="0" u="sng" baseline="0" dirty="0">
                        <a:latin typeface="Verdana" pitchFamily="34" charset="0"/>
                      </a:endParaRPr>
                    </a:p>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Wk4 </a:t>
                      </a:r>
                      <a:endParaRPr lang="en-GB" sz="700" b="0" i="0" u="sng" baseline="0" dirty="0">
                        <a:latin typeface="Verdana" pitchFamily="34" charset="0"/>
                      </a:endParaRPr>
                    </a:p>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Wk5</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Wk6</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Wk7</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Wk8</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Wk10</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0"/>
                  </a:ext>
                </a:extLst>
              </a:tr>
              <a:tr h="1085858">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algn="ctr"/>
                      <a:endParaRPr lang="en-GB" sz="700" b="1" i="0" baseline="0" dirty="0">
                        <a:latin typeface="Verdana" pitchFamily="34" charset="0"/>
                      </a:endParaRPr>
                    </a:p>
                    <a:p>
                      <a:pPr algn="ctr"/>
                      <a:endParaRPr lang="en-GB" sz="700" b="1" i="0" baseline="0" dirty="0">
                        <a:latin typeface="Verdana" pitchFamily="34" charset="0"/>
                      </a:endParaRPr>
                    </a:p>
                    <a:p>
                      <a:pPr algn="ctr"/>
                      <a:r>
                        <a:rPr lang="en-GB" sz="700" b="1" i="0" u="sng" baseline="0" dirty="0">
                          <a:latin typeface="Verdana" pitchFamily="34" charset="0"/>
                        </a:rPr>
                        <a:t>Wk14</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Wk15</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Wk16</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Wk17</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Wk18</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Wk20</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1"/>
                  </a:ext>
                </a:extLst>
              </a:tr>
              <a:tr h="1085858">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Wk24 </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Wk25</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Wk26</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Wk27</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Wk28</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Wk30</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2"/>
                  </a:ext>
                </a:extLst>
              </a:tr>
              <a:tr h="1085858">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u="sng" baseline="0" dirty="0">
                        <a:latin typeface="Verdana" pitchFamily="34" charset="0"/>
                      </a:endParaRPr>
                    </a:p>
                    <a:p>
                      <a:endParaRPr lang="en-GB" sz="700" b="1" i="0" u="sng" baseline="0" dirty="0">
                        <a:latin typeface="Verdana" pitchFamily="34" charset="0"/>
                      </a:endParaRPr>
                    </a:p>
                    <a:p>
                      <a:pPr algn="ctr"/>
                      <a:r>
                        <a:rPr lang="en-GB" sz="700" b="1" i="0" u="sng" baseline="0" dirty="0">
                          <a:latin typeface="Verdana" pitchFamily="34" charset="0"/>
                        </a:rPr>
                        <a:t>Wk33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Wk34</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Wk35</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Wk36</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Wk37</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Wk38</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Wk40</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3"/>
                  </a:ext>
                </a:extLst>
              </a:tr>
              <a:tr h="1085858">
                <a:tc>
                  <a:txBody>
                    <a:bodyPr/>
                    <a:lstStyle/>
                    <a:p>
                      <a:r>
                        <a:rPr lang="en-GB" sz="700" b="1" i="0" baseline="0" dirty="0">
                          <a:latin typeface="Verdana" pitchFamily="34" charset="0"/>
                        </a:rPr>
                        <a:t> </a:t>
                      </a:r>
                    </a:p>
                    <a:p>
                      <a:endParaRPr lang="en-GB" sz="700" b="1" i="0" baseline="0" dirty="0">
                        <a:latin typeface="Verdana" pitchFamily="34" charset="0"/>
                      </a:endParaRPr>
                    </a:p>
                    <a:p>
                      <a:pPr algn="ctr"/>
                      <a:r>
                        <a:rPr lang="en-GB" sz="700" b="1" i="0" u="sng" baseline="0" dirty="0">
                          <a:latin typeface="Verdana" pitchFamily="34" charset="0"/>
                        </a:rPr>
                        <a:t>Wk41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Wk42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Wk43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Wk44</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Wk45</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4"/>
                  </a:ext>
                </a:extLst>
              </a:tr>
            </a:tbl>
          </a:graphicData>
        </a:graphic>
      </p:graphicFrame>
      <p:sp>
        <p:nvSpPr>
          <p:cNvPr id="1028" name="TextBox 4">
            <a:extLst>
              <a:ext uri="{FF2B5EF4-FFF2-40B4-BE49-F238E27FC236}">
                <a16:creationId xmlns:a16="http://schemas.microsoft.com/office/drawing/2014/main" id="{5870F82E-3CF5-4D60-844B-342FE4A32C97}"/>
              </a:ext>
            </a:extLst>
          </p:cNvPr>
          <p:cNvSpPr txBox="1">
            <a:spLocks noChangeArrowheads="1"/>
          </p:cNvSpPr>
          <p:nvPr/>
        </p:nvSpPr>
        <p:spPr bwMode="auto">
          <a:xfrm>
            <a:off x="107242" y="1047846"/>
            <a:ext cx="3509091"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SEPTEMBER</a:t>
            </a:r>
          </a:p>
        </p:txBody>
      </p:sp>
      <p:sp>
        <p:nvSpPr>
          <p:cNvPr id="1029" name="TextBox 5">
            <a:extLst>
              <a:ext uri="{FF2B5EF4-FFF2-40B4-BE49-F238E27FC236}">
                <a16:creationId xmlns:a16="http://schemas.microsoft.com/office/drawing/2014/main" id="{6E55DC2E-074E-41B9-8823-DF076EDAFAB3}"/>
              </a:ext>
            </a:extLst>
          </p:cNvPr>
          <p:cNvSpPr txBox="1">
            <a:spLocks noChangeArrowheads="1"/>
          </p:cNvSpPr>
          <p:nvPr/>
        </p:nvSpPr>
        <p:spPr bwMode="auto">
          <a:xfrm>
            <a:off x="3601401" y="1047126"/>
            <a:ext cx="3971993"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OCTOBER</a:t>
            </a:r>
          </a:p>
        </p:txBody>
      </p:sp>
      <p:sp>
        <p:nvSpPr>
          <p:cNvPr id="1030" name="TextBox 7">
            <a:extLst>
              <a:ext uri="{FF2B5EF4-FFF2-40B4-BE49-F238E27FC236}">
                <a16:creationId xmlns:a16="http://schemas.microsoft.com/office/drawing/2014/main" id="{2C934402-E787-4ABA-ACEB-82F0AA0D74AB}"/>
              </a:ext>
            </a:extLst>
          </p:cNvPr>
          <p:cNvSpPr txBox="1">
            <a:spLocks noChangeArrowheads="1"/>
          </p:cNvSpPr>
          <p:nvPr/>
        </p:nvSpPr>
        <p:spPr bwMode="auto">
          <a:xfrm>
            <a:off x="7573394" y="1047126"/>
            <a:ext cx="1462008"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NOVEMBER</a:t>
            </a:r>
          </a:p>
        </p:txBody>
      </p:sp>
      <p:sp>
        <p:nvSpPr>
          <p:cNvPr id="1031" name="TextBox 8">
            <a:extLst>
              <a:ext uri="{FF2B5EF4-FFF2-40B4-BE49-F238E27FC236}">
                <a16:creationId xmlns:a16="http://schemas.microsoft.com/office/drawing/2014/main" id="{C1CE9EC6-5B1F-4F90-889B-C79BEB6B48A2}"/>
              </a:ext>
            </a:extLst>
          </p:cNvPr>
          <p:cNvSpPr txBox="1">
            <a:spLocks noChangeArrowheads="1"/>
          </p:cNvSpPr>
          <p:nvPr/>
        </p:nvSpPr>
        <p:spPr bwMode="auto">
          <a:xfrm>
            <a:off x="92309" y="2124853"/>
            <a:ext cx="2309078"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NOVEMBER</a:t>
            </a:r>
          </a:p>
        </p:txBody>
      </p:sp>
      <p:sp>
        <p:nvSpPr>
          <p:cNvPr id="1032" name="TextBox 9">
            <a:extLst>
              <a:ext uri="{FF2B5EF4-FFF2-40B4-BE49-F238E27FC236}">
                <a16:creationId xmlns:a16="http://schemas.microsoft.com/office/drawing/2014/main" id="{8D035D65-A9BC-411E-BD81-08EDC2E8AB9A}"/>
              </a:ext>
            </a:extLst>
          </p:cNvPr>
          <p:cNvSpPr txBox="1">
            <a:spLocks noChangeArrowheads="1"/>
          </p:cNvSpPr>
          <p:nvPr/>
        </p:nvSpPr>
        <p:spPr bwMode="auto">
          <a:xfrm>
            <a:off x="2401387" y="2124853"/>
            <a:ext cx="3847105"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DECEMBER</a:t>
            </a:r>
          </a:p>
        </p:txBody>
      </p:sp>
      <p:sp>
        <p:nvSpPr>
          <p:cNvPr id="1033" name="TextBox 10">
            <a:extLst>
              <a:ext uri="{FF2B5EF4-FFF2-40B4-BE49-F238E27FC236}">
                <a16:creationId xmlns:a16="http://schemas.microsoft.com/office/drawing/2014/main" id="{DF04E0D1-5C58-40FD-8F20-6F78FBECC0FF}"/>
              </a:ext>
            </a:extLst>
          </p:cNvPr>
          <p:cNvSpPr txBox="1">
            <a:spLocks noChangeArrowheads="1"/>
          </p:cNvSpPr>
          <p:nvPr/>
        </p:nvSpPr>
        <p:spPr bwMode="auto">
          <a:xfrm>
            <a:off x="6233558" y="2124853"/>
            <a:ext cx="2801843"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JANUARY</a:t>
            </a:r>
          </a:p>
        </p:txBody>
      </p:sp>
      <p:sp>
        <p:nvSpPr>
          <p:cNvPr id="1034" name="TextBox 11">
            <a:extLst>
              <a:ext uri="{FF2B5EF4-FFF2-40B4-BE49-F238E27FC236}">
                <a16:creationId xmlns:a16="http://schemas.microsoft.com/office/drawing/2014/main" id="{6BF58726-AC0B-4539-9B89-E003D2B9B979}"/>
              </a:ext>
            </a:extLst>
          </p:cNvPr>
          <p:cNvSpPr txBox="1">
            <a:spLocks noChangeArrowheads="1"/>
          </p:cNvSpPr>
          <p:nvPr/>
        </p:nvSpPr>
        <p:spPr bwMode="auto">
          <a:xfrm>
            <a:off x="107242" y="3201860"/>
            <a:ext cx="1077841"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JANUARY</a:t>
            </a:r>
          </a:p>
        </p:txBody>
      </p:sp>
      <p:sp>
        <p:nvSpPr>
          <p:cNvPr id="1035" name="TextBox 12">
            <a:extLst>
              <a:ext uri="{FF2B5EF4-FFF2-40B4-BE49-F238E27FC236}">
                <a16:creationId xmlns:a16="http://schemas.microsoft.com/office/drawing/2014/main" id="{2CB797C8-97A5-48D2-820E-01D5D6D3451C}"/>
              </a:ext>
            </a:extLst>
          </p:cNvPr>
          <p:cNvSpPr txBox="1">
            <a:spLocks noChangeArrowheads="1"/>
          </p:cNvSpPr>
          <p:nvPr/>
        </p:nvSpPr>
        <p:spPr bwMode="auto">
          <a:xfrm>
            <a:off x="1170150" y="3201860"/>
            <a:ext cx="3570178"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FEBRUARY</a:t>
            </a:r>
          </a:p>
        </p:txBody>
      </p:sp>
      <p:sp>
        <p:nvSpPr>
          <p:cNvPr id="1036" name="TextBox 13">
            <a:extLst>
              <a:ext uri="{FF2B5EF4-FFF2-40B4-BE49-F238E27FC236}">
                <a16:creationId xmlns:a16="http://schemas.microsoft.com/office/drawing/2014/main" id="{A4FCFFEC-EA7D-4142-8492-690E81A7F810}"/>
              </a:ext>
            </a:extLst>
          </p:cNvPr>
          <p:cNvSpPr txBox="1">
            <a:spLocks noChangeArrowheads="1"/>
          </p:cNvSpPr>
          <p:nvPr/>
        </p:nvSpPr>
        <p:spPr bwMode="auto">
          <a:xfrm>
            <a:off x="4740328" y="3201860"/>
            <a:ext cx="3848462"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MARCH</a:t>
            </a:r>
          </a:p>
        </p:txBody>
      </p:sp>
      <p:sp>
        <p:nvSpPr>
          <p:cNvPr id="1037" name="TextBox 14">
            <a:extLst>
              <a:ext uri="{FF2B5EF4-FFF2-40B4-BE49-F238E27FC236}">
                <a16:creationId xmlns:a16="http://schemas.microsoft.com/office/drawing/2014/main" id="{524FACC0-6B4A-4E97-A520-22040499FB84}"/>
              </a:ext>
            </a:extLst>
          </p:cNvPr>
          <p:cNvSpPr txBox="1">
            <a:spLocks noChangeArrowheads="1"/>
          </p:cNvSpPr>
          <p:nvPr/>
        </p:nvSpPr>
        <p:spPr bwMode="auto">
          <a:xfrm>
            <a:off x="8588791" y="3202580"/>
            <a:ext cx="446611"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endParaRPr lang="en-GB" sz="855" b="1" dirty="0">
              <a:solidFill>
                <a:schemeClr val="bg1"/>
              </a:solidFill>
              <a:cs typeface="+mn-cs"/>
            </a:endParaRPr>
          </a:p>
        </p:txBody>
      </p:sp>
      <p:sp>
        <p:nvSpPr>
          <p:cNvPr id="1038" name="TextBox 15">
            <a:extLst>
              <a:ext uri="{FF2B5EF4-FFF2-40B4-BE49-F238E27FC236}">
                <a16:creationId xmlns:a16="http://schemas.microsoft.com/office/drawing/2014/main" id="{293D505B-C62A-4AD9-84F7-E3A7D0B93B55}"/>
              </a:ext>
            </a:extLst>
          </p:cNvPr>
          <p:cNvSpPr txBox="1">
            <a:spLocks noChangeArrowheads="1"/>
          </p:cNvSpPr>
          <p:nvPr/>
        </p:nvSpPr>
        <p:spPr bwMode="auto">
          <a:xfrm>
            <a:off x="107242" y="4296145"/>
            <a:ext cx="3263387"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APRIL</a:t>
            </a:r>
          </a:p>
        </p:txBody>
      </p:sp>
      <p:sp>
        <p:nvSpPr>
          <p:cNvPr id="1039" name="TextBox 16">
            <a:extLst>
              <a:ext uri="{FF2B5EF4-FFF2-40B4-BE49-F238E27FC236}">
                <a16:creationId xmlns:a16="http://schemas.microsoft.com/office/drawing/2014/main" id="{364A590B-4D45-4D00-BBB3-3DE7ED3804D8}"/>
              </a:ext>
            </a:extLst>
          </p:cNvPr>
          <p:cNvSpPr txBox="1">
            <a:spLocks noChangeArrowheads="1"/>
          </p:cNvSpPr>
          <p:nvPr/>
        </p:nvSpPr>
        <p:spPr bwMode="auto">
          <a:xfrm>
            <a:off x="3355696" y="4296145"/>
            <a:ext cx="3847105"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MAY</a:t>
            </a:r>
          </a:p>
        </p:txBody>
      </p:sp>
      <p:sp>
        <p:nvSpPr>
          <p:cNvPr id="1040" name="TextBox 17">
            <a:extLst>
              <a:ext uri="{FF2B5EF4-FFF2-40B4-BE49-F238E27FC236}">
                <a16:creationId xmlns:a16="http://schemas.microsoft.com/office/drawing/2014/main" id="{F81E6713-5F22-4172-9153-624FD165DE8E}"/>
              </a:ext>
            </a:extLst>
          </p:cNvPr>
          <p:cNvSpPr txBox="1">
            <a:spLocks noChangeArrowheads="1"/>
          </p:cNvSpPr>
          <p:nvPr/>
        </p:nvSpPr>
        <p:spPr bwMode="auto">
          <a:xfrm>
            <a:off x="7202801" y="4296145"/>
            <a:ext cx="1816311"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JUNE</a:t>
            </a:r>
          </a:p>
        </p:txBody>
      </p:sp>
      <p:sp>
        <p:nvSpPr>
          <p:cNvPr id="1041" name="TextBox 18">
            <a:extLst>
              <a:ext uri="{FF2B5EF4-FFF2-40B4-BE49-F238E27FC236}">
                <a16:creationId xmlns:a16="http://schemas.microsoft.com/office/drawing/2014/main" id="{7CB0DD5C-FDE9-44D0-925C-C6ABF5E1C34E}"/>
              </a:ext>
            </a:extLst>
          </p:cNvPr>
          <p:cNvSpPr txBox="1">
            <a:spLocks noChangeArrowheads="1"/>
          </p:cNvSpPr>
          <p:nvPr/>
        </p:nvSpPr>
        <p:spPr bwMode="auto">
          <a:xfrm>
            <a:off x="92309" y="5389709"/>
            <a:ext cx="2000929"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JUNE</a:t>
            </a:r>
          </a:p>
        </p:txBody>
      </p:sp>
      <p:sp>
        <p:nvSpPr>
          <p:cNvPr id="1042" name="TextBox 19">
            <a:extLst>
              <a:ext uri="{FF2B5EF4-FFF2-40B4-BE49-F238E27FC236}">
                <a16:creationId xmlns:a16="http://schemas.microsoft.com/office/drawing/2014/main" id="{7ABF7945-80D7-42EB-9E0E-3F46CA7CF966}"/>
              </a:ext>
            </a:extLst>
          </p:cNvPr>
          <p:cNvSpPr txBox="1">
            <a:spLocks noChangeArrowheads="1"/>
          </p:cNvSpPr>
          <p:nvPr/>
        </p:nvSpPr>
        <p:spPr bwMode="auto">
          <a:xfrm>
            <a:off x="2062016" y="5389709"/>
            <a:ext cx="2493694"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JULY</a:t>
            </a:r>
          </a:p>
        </p:txBody>
      </p:sp>
      <p:pic>
        <p:nvPicPr>
          <p:cNvPr id="2" name="Picture 19">
            <a:extLst>
              <a:ext uri="{FF2B5EF4-FFF2-40B4-BE49-F238E27FC236}">
                <a16:creationId xmlns:a16="http://schemas.microsoft.com/office/drawing/2014/main" id="{B48B155B-75E8-7CB4-A974-D0A4AC4133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2896" y="164143"/>
            <a:ext cx="1441646" cy="53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8917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xStyles>
    <p:titleStyle>
      <a:lvl1pPr algn="ctr" defTabSz="891859" rtl="0" eaLnBrk="0" fontAlgn="base" hangingPunct="0">
        <a:spcBef>
          <a:spcPct val="0"/>
        </a:spcBef>
        <a:spcAft>
          <a:spcPct val="0"/>
        </a:spcAft>
        <a:defRPr sz="4276" kern="1200">
          <a:solidFill>
            <a:schemeClr val="tx1"/>
          </a:solidFill>
          <a:latin typeface="+mj-lt"/>
          <a:ea typeface="+mj-ea"/>
          <a:cs typeface="+mj-cs"/>
        </a:defRPr>
      </a:lvl1pPr>
      <a:lvl2pPr algn="ctr" defTabSz="891859" rtl="0" eaLnBrk="0" fontAlgn="base" hangingPunct="0">
        <a:spcBef>
          <a:spcPct val="0"/>
        </a:spcBef>
        <a:spcAft>
          <a:spcPct val="0"/>
        </a:spcAft>
        <a:defRPr sz="4276">
          <a:solidFill>
            <a:schemeClr val="tx1"/>
          </a:solidFill>
          <a:latin typeface="Calibri" pitchFamily="34" charset="0"/>
        </a:defRPr>
      </a:lvl2pPr>
      <a:lvl3pPr algn="ctr" defTabSz="891859" rtl="0" eaLnBrk="0" fontAlgn="base" hangingPunct="0">
        <a:spcBef>
          <a:spcPct val="0"/>
        </a:spcBef>
        <a:spcAft>
          <a:spcPct val="0"/>
        </a:spcAft>
        <a:defRPr sz="4276">
          <a:solidFill>
            <a:schemeClr val="tx1"/>
          </a:solidFill>
          <a:latin typeface="Calibri" pitchFamily="34" charset="0"/>
        </a:defRPr>
      </a:lvl3pPr>
      <a:lvl4pPr algn="ctr" defTabSz="891859" rtl="0" eaLnBrk="0" fontAlgn="base" hangingPunct="0">
        <a:spcBef>
          <a:spcPct val="0"/>
        </a:spcBef>
        <a:spcAft>
          <a:spcPct val="0"/>
        </a:spcAft>
        <a:defRPr sz="4276">
          <a:solidFill>
            <a:schemeClr val="tx1"/>
          </a:solidFill>
          <a:latin typeface="Calibri" pitchFamily="34" charset="0"/>
        </a:defRPr>
      </a:lvl4pPr>
      <a:lvl5pPr algn="ctr" defTabSz="891859" rtl="0" eaLnBrk="0" fontAlgn="base" hangingPunct="0">
        <a:spcBef>
          <a:spcPct val="0"/>
        </a:spcBef>
        <a:spcAft>
          <a:spcPct val="0"/>
        </a:spcAft>
        <a:defRPr sz="4276">
          <a:solidFill>
            <a:schemeClr val="tx1"/>
          </a:solidFill>
          <a:latin typeface="Calibri" pitchFamily="34" charset="0"/>
        </a:defRPr>
      </a:lvl5pPr>
      <a:lvl6pPr marL="390952" algn="ctr" defTabSz="891859" rtl="0" fontAlgn="base">
        <a:spcBef>
          <a:spcPct val="0"/>
        </a:spcBef>
        <a:spcAft>
          <a:spcPct val="0"/>
        </a:spcAft>
        <a:defRPr sz="4276">
          <a:solidFill>
            <a:schemeClr val="tx1"/>
          </a:solidFill>
          <a:latin typeface="Calibri" pitchFamily="34" charset="0"/>
        </a:defRPr>
      </a:lvl6pPr>
      <a:lvl7pPr marL="781903" algn="ctr" defTabSz="891859" rtl="0" fontAlgn="base">
        <a:spcBef>
          <a:spcPct val="0"/>
        </a:spcBef>
        <a:spcAft>
          <a:spcPct val="0"/>
        </a:spcAft>
        <a:defRPr sz="4276">
          <a:solidFill>
            <a:schemeClr val="tx1"/>
          </a:solidFill>
          <a:latin typeface="Calibri" pitchFamily="34" charset="0"/>
        </a:defRPr>
      </a:lvl7pPr>
      <a:lvl8pPr marL="1172855" algn="ctr" defTabSz="891859" rtl="0" fontAlgn="base">
        <a:spcBef>
          <a:spcPct val="0"/>
        </a:spcBef>
        <a:spcAft>
          <a:spcPct val="0"/>
        </a:spcAft>
        <a:defRPr sz="4276">
          <a:solidFill>
            <a:schemeClr val="tx1"/>
          </a:solidFill>
          <a:latin typeface="Calibri" pitchFamily="34" charset="0"/>
        </a:defRPr>
      </a:lvl8pPr>
      <a:lvl9pPr marL="1563807" algn="ctr" defTabSz="891859" rtl="0" fontAlgn="base">
        <a:spcBef>
          <a:spcPct val="0"/>
        </a:spcBef>
        <a:spcAft>
          <a:spcPct val="0"/>
        </a:spcAft>
        <a:defRPr sz="4276">
          <a:solidFill>
            <a:schemeClr val="tx1"/>
          </a:solidFill>
          <a:latin typeface="Calibri" pitchFamily="34" charset="0"/>
        </a:defRPr>
      </a:lvl9pPr>
    </p:titleStyle>
    <p:bodyStyle>
      <a:lvl1pPr marL="333938" indent="-333938" algn="l" defTabSz="891859" rtl="0" eaLnBrk="0" fontAlgn="base" hangingPunct="0">
        <a:spcBef>
          <a:spcPct val="20000"/>
        </a:spcBef>
        <a:spcAft>
          <a:spcPct val="0"/>
        </a:spcAft>
        <a:buFont typeface="Arial" panose="020B0604020202020204" pitchFamily="34" charset="0"/>
        <a:buChar char="•"/>
        <a:defRPr sz="3078" kern="1200">
          <a:solidFill>
            <a:schemeClr val="tx1"/>
          </a:solidFill>
          <a:latin typeface="+mn-lt"/>
          <a:ea typeface="+mn-ea"/>
          <a:cs typeface="+mn-cs"/>
        </a:defRPr>
      </a:lvl1pPr>
      <a:lvl2pPr marL="723533" indent="-278282" algn="l" defTabSz="891859" rtl="0" eaLnBrk="0" fontAlgn="base" hangingPunct="0">
        <a:spcBef>
          <a:spcPct val="20000"/>
        </a:spcBef>
        <a:spcAft>
          <a:spcPct val="0"/>
        </a:spcAft>
        <a:buFont typeface="Arial" panose="020B0604020202020204" pitchFamily="34" charset="0"/>
        <a:buChar char="–"/>
        <a:defRPr sz="2822" kern="1200">
          <a:solidFill>
            <a:schemeClr val="tx1"/>
          </a:solidFill>
          <a:latin typeface="+mn-lt"/>
          <a:ea typeface="+mn-ea"/>
          <a:cs typeface="+mn-cs"/>
        </a:defRPr>
      </a:lvl2pPr>
      <a:lvl3pPr marL="1114484" indent="-222625" algn="l" defTabSz="891859" rtl="0" eaLnBrk="0" fontAlgn="base" hangingPunct="0">
        <a:spcBef>
          <a:spcPct val="20000"/>
        </a:spcBef>
        <a:spcAft>
          <a:spcPct val="0"/>
        </a:spcAft>
        <a:buFont typeface="Arial" panose="020B0604020202020204" pitchFamily="34" charset="0"/>
        <a:buChar char="•"/>
        <a:defRPr sz="2309" kern="1200">
          <a:solidFill>
            <a:schemeClr val="tx1"/>
          </a:solidFill>
          <a:latin typeface="+mn-lt"/>
          <a:ea typeface="+mn-ea"/>
          <a:cs typeface="+mn-cs"/>
        </a:defRPr>
      </a:lvl3pPr>
      <a:lvl4pPr marL="1559735" indent="-222625" algn="l" defTabSz="891859" rtl="0" eaLnBrk="0" fontAlgn="base" hangingPunct="0">
        <a:spcBef>
          <a:spcPct val="20000"/>
        </a:spcBef>
        <a:spcAft>
          <a:spcPct val="0"/>
        </a:spcAft>
        <a:buFont typeface="Arial" panose="020B0604020202020204" pitchFamily="34" charset="0"/>
        <a:buChar char="–"/>
        <a:defRPr sz="1967" kern="1200">
          <a:solidFill>
            <a:schemeClr val="tx1"/>
          </a:solidFill>
          <a:latin typeface="+mn-lt"/>
          <a:ea typeface="+mn-ea"/>
          <a:cs typeface="+mn-cs"/>
        </a:defRPr>
      </a:lvl4pPr>
      <a:lvl5pPr marL="2006343" indent="-222625" algn="l" defTabSz="891859" rtl="0" eaLnBrk="0" fontAlgn="base" hangingPunct="0">
        <a:spcBef>
          <a:spcPct val="20000"/>
        </a:spcBef>
        <a:spcAft>
          <a:spcPct val="0"/>
        </a:spcAft>
        <a:buFont typeface="Arial" panose="020B0604020202020204" pitchFamily="34" charset="0"/>
        <a:buChar char="»"/>
        <a:defRPr sz="1967" kern="1200">
          <a:solidFill>
            <a:schemeClr val="tx1"/>
          </a:solidFill>
          <a:latin typeface="+mn-lt"/>
          <a:ea typeface="+mn-ea"/>
          <a:cs typeface="+mn-cs"/>
        </a:defRPr>
      </a:lvl5pPr>
      <a:lvl6pPr marL="2452623"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6pPr>
      <a:lvl7pPr marL="2898554"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7pPr>
      <a:lvl8pPr marL="3344486"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8pPr>
      <a:lvl9pPr marL="3790417"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9pPr>
    </p:bodyStyle>
    <p:otherStyle>
      <a:defPPr>
        <a:defRPr lang="en-US"/>
      </a:defPPr>
      <a:lvl1pPr marL="0" algn="l" defTabSz="891863" rtl="0" eaLnBrk="1" latinLnBrk="0" hangingPunct="1">
        <a:defRPr sz="1796" kern="1200">
          <a:solidFill>
            <a:schemeClr val="tx1"/>
          </a:solidFill>
          <a:latin typeface="+mn-lt"/>
          <a:ea typeface="+mn-ea"/>
          <a:cs typeface="+mn-cs"/>
        </a:defRPr>
      </a:lvl1pPr>
      <a:lvl2pPr marL="445931" algn="l" defTabSz="891863" rtl="0" eaLnBrk="1" latinLnBrk="0" hangingPunct="1">
        <a:defRPr sz="1796" kern="1200">
          <a:solidFill>
            <a:schemeClr val="tx1"/>
          </a:solidFill>
          <a:latin typeface="+mn-lt"/>
          <a:ea typeface="+mn-ea"/>
          <a:cs typeface="+mn-cs"/>
        </a:defRPr>
      </a:lvl2pPr>
      <a:lvl3pPr marL="891863" algn="l" defTabSz="891863" rtl="0" eaLnBrk="1" latinLnBrk="0" hangingPunct="1">
        <a:defRPr sz="1796" kern="1200">
          <a:solidFill>
            <a:schemeClr val="tx1"/>
          </a:solidFill>
          <a:latin typeface="+mn-lt"/>
          <a:ea typeface="+mn-ea"/>
          <a:cs typeface="+mn-cs"/>
        </a:defRPr>
      </a:lvl3pPr>
      <a:lvl4pPr marL="1337795" algn="l" defTabSz="891863" rtl="0" eaLnBrk="1" latinLnBrk="0" hangingPunct="1">
        <a:defRPr sz="1796" kern="1200">
          <a:solidFill>
            <a:schemeClr val="tx1"/>
          </a:solidFill>
          <a:latin typeface="+mn-lt"/>
          <a:ea typeface="+mn-ea"/>
          <a:cs typeface="+mn-cs"/>
        </a:defRPr>
      </a:lvl4pPr>
      <a:lvl5pPr marL="1783725" algn="l" defTabSz="891863" rtl="0" eaLnBrk="1" latinLnBrk="0" hangingPunct="1">
        <a:defRPr sz="1796" kern="1200">
          <a:solidFill>
            <a:schemeClr val="tx1"/>
          </a:solidFill>
          <a:latin typeface="+mn-lt"/>
          <a:ea typeface="+mn-ea"/>
          <a:cs typeface="+mn-cs"/>
        </a:defRPr>
      </a:lvl5pPr>
      <a:lvl6pPr marL="2229657" algn="l" defTabSz="891863" rtl="0" eaLnBrk="1" latinLnBrk="0" hangingPunct="1">
        <a:defRPr sz="1796" kern="1200">
          <a:solidFill>
            <a:schemeClr val="tx1"/>
          </a:solidFill>
          <a:latin typeface="+mn-lt"/>
          <a:ea typeface="+mn-ea"/>
          <a:cs typeface="+mn-cs"/>
        </a:defRPr>
      </a:lvl6pPr>
      <a:lvl7pPr marL="2675588" algn="l" defTabSz="891863" rtl="0" eaLnBrk="1" latinLnBrk="0" hangingPunct="1">
        <a:defRPr sz="1796" kern="1200">
          <a:solidFill>
            <a:schemeClr val="tx1"/>
          </a:solidFill>
          <a:latin typeface="+mn-lt"/>
          <a:ea typeface="+mn-ea"/>
          <a:cs typeface="+mn-cs"/>
        </a:defRPr>
      </a:lvl7pPr>
      <a:lvl8pPr marL="3121519" algn="l" defTabSz="891863" rtl="0" eaLnBrk="1" latinLnBrk="0" hangingPunct="1">
        <a:defRPr sz="1796" kern="1200">
          <a:solidFill>
            <a:schemeClr val="tx1"/>
          </a:solidFill>
          <a:latin typeface="+mn-lt"/>
          <a:ea typeface="+mn-ea"/>
          <a:cs typeface="+mn-cs"/>
        </a:defRPr>
      </a:lvl8pPr>
      <a:lvl9pPr marL="3567452" algn="l" defTabSz="891863" rtl="0" eaLnBrk="1" latinLnBrk="0" hangingPunct="1">
        <a:defRPr sz="179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A6E8A2-C295-4703-BA02-D3F8359C2BB0}"/>
              </a:ext>
            </a:extLst>
          </p:cNvPr>
          <p:cNvSpPr/>
          <p:nvPr/>
        </p:nvSpPr>
        <p:spPr>
          <a:xfrm>
            <a:off x="0" y="966139"/>
            <a:ext cx="9144000" cy="5891861"/>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863" eaLnBrk="1" fontAlgn="auto" hangingPunct="1">
              <a:spcBef>
                <a:spcPts val="0"/>
              </a:spcBef>
              <a:spcAft>
                <a:spcPts val="0"/>
              </a:spcAft>
              <a:tabLst>
                <a:tab pos="2530326" algn="l"/>
              </a:tabLst>
              <a:defRPr/>
            </a:pPr>
            <a:endParaRPr lang="en-GB" sz="1539" dirty="0"/>
          </a:p>
        </p:txBody>
      </p:sp>
      <p:sp>
        <p:nvSpPr>
          <p:cNvPr id="5" name="Rounded Rectangle 4">
            <a:hlinkClick r:id="rId3" action="ppaction://hlinksldjump"/>
            <a:extLst>
              <a:ext uri="{FF2B5EF4-FFF2-40B4-BE49-F238E27FC236}">
                <a16:creationId xmlns:a16="http://schemas.microsoft.com/office/drawing/2014/main" id="{EA1ACB56-85FE-4D56-8722-8F2419D78106}"/>
              </a:ext>
            </a:extLst>
          </p:cNvPr>
          <p:cNvSpPr/>
          <p:nvPr/>
        </p:nvSpPr>
        <p:spPr>
          <a:xfrm>
            <a:off x="462348" y="6447548"/>
            <a:ext cx="1832614" cy="259175"/>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anchor="ctr"/>
          <a:lstStyle/>
          <a:p>
            <a:pPr algn="ctr" defTabSz="891863" eaLnBrk="1" fontAlgn="auto" hangingPunct="1">
              <a:spcBef>
                <a:spcPts val="0"/>
              </a:spcBef>
              <a:spcAft>
                <a:spcPts val="0"/>
              </a:spcAft>
              <a:defRPr/>
            </a:pPr>
            <a:r>
              <a:rPr lang="en-GB" sz="1026" b="1" dirty="0">
                <a:effectLst>
                  <a:outerShdw blurRad="50800" dist="38100" dir="2700000" algn="tl" rotWithShape="0">
                    <a:prstClr val="black">
                      <a:alpha val="40000"/>
                    </a:prstClr>
                  </a:outerShdw>
                </a:effectLst>
                <a:latin typeface="Verdana" pitchFamily="34" charset="0"/>
              </a:rPr>
              <a:t>Return to Routemap</a:t>
            </a:r>
          </a:p>
        </p:txBody>
      </p:sp>
      <p:pic>
        <p:nvPicPr>
          <p:cNvPr id="6150" name="Picture 5">
            <a:extLst>
              <a:ext uri="{FF2B5EF4-FFF2-40B4-BE49-F238E27FC236}">
                <a16:creationId xmlns:a16="http://schemas.microsoft.com/office/drawing/2014/main" id="{C40169C9-442D-6112-31E5-F9E30A5CA3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7240" y="164143"/>
            <a:ext cx="1441646" cy="53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97088"/>
      </p:ext>
    </p:extLst>
  </p:cSld>
  <p:clrMap bg1="lt1" tx1="dk1" bg2="lt2" tx2="dk2" accent1="accent1" accent2="accent2" accent3="accent3" accent4="accent4" accent5="accent5" accent6="accent6" hlink="hlink" folHlink="folHlink"/>
  <p:sldLayoutIdLst>
    <p:sldLayoutId id="2147483679" r:id="rId1"/>
  </p:sldLayoutIdLst>
  <p:txStyles>
    <p:titleStyle>
      <a:lvl1pPr algn="ctr" rtl="0" eaLnBrk="0" fontAlgn="base" hangingPunct="0">
        <a:spcBef>
          <a:spcPct val="0"/>
        </a:spcBef>
        <a:spcAft>
          <a:spcPct val="0"/>
        </a:spcAft>
        <a:defRPr sz="3762" kern="1200">
          <a:solidFill>
            <a:schemeClr val="tx1"/>
          </a:solidFill>
          <a:latin typeface="+mj-lt"/>
          <a:ea typeface="+mj-ea"/>
          <a:cs typeface="+mj-cs"/>
        </a:defRPr>
      </a:lvl1pPr>
      <a:lvl2pPr algn="ctr" rtl="0" eaLnBrk="0" fontAlgn="base" hangingPunct="0">
        <a:spcBef>
          <a:spcPct val="0"/>
        </a:spcBef>
        <a:spcAft>
          <a:spcPct val="0"/>
        </a:spcAft>
        <a:defRPr sz="3762">
          <a:solidFill>
            <a:schemeClr val="tx1"/>
          </a:solidFill>
          <a:latin typeface="Calibri" pitchFamily="34" charset="0"/>
        </a:defRPr>
      </a:lvl2pPr>
      <a:lvl3pPr algn="ctr" rtl="0" eaLnBrk="0" fontAlgn="base" hangingPunct="0">
        <a:spcBef>
          <a:spcPct val="0"/>
        </a:spcBef>
        <a:spcAft>
          <a:spcPct val="0"/>
        </a:spcAft>
        <a:defRPr sz="3762">
          <a:solidFill>
            <a:schemeClr val="tx1"/>
          </a:solidFill>
          <a:latin typeface="Calibri" pitchFamily="34" charset="0"/>
        </a:defRPr>
      </a:lvl3pPr>
      <a:lvl4pPr algn="ctr" rtl="0" eaLnBrk="0" fontAlgn="base" hangingPunct="0">
        <a:spcBef>
          <a:spcPct val="0"/>
        </a:spcBef>
        <a:spcAft>
          <a:spcPct val="0"/>
        </a:spcAft>
        <a:defRPr sz="3762">
          <a:solidFill>
            <a:schemeClr val="tx1"/>
          </a:solidFill>
          <a:latin typeface="Calibri" pitchFamily="34" charset="0"/>
        </a:defRPr>
      </a:lvl4pPr>
      <a:lvl5pPr algn="ctr" rtl="0" eaLnBrk="0" fontAlgn="base" hangingPunct="0">
        <a:spcBef>
          <a:spcPct val="0"/>
        </a:spcBef>
        <a:spcAft>
          <a:spcPct val="0"/>
        </a:spcAft>
        <a:defRPr sz="3762">
          <a:solidFill>
            <a:schemeClr val="tx1"/>
          </a:solidFill>
          <a:latin typeface="Calibri" pitchFamily="34" charset="0"/>
        </a:defRPr>
      </a:lvl5pPr>
      <a:lvl6pPr marL="390952" algn="ctr" rtl="0" fontAlgn="base">
        <a:spcBef>
          <a:spcPct val="0"/>
        </a:spcBef>
        <a:spcAft>
          <a:spcPct val="0"/>
        </a:spcAft>
        <a:defRPr sz="3762">
          <a:solidFill>
            <a:schemeClr val="tx1"/>
          </a:solidFill>
          <a:latin typeface="Calibri" pitchFamily="34" charset="0"/>
        </a:defRPr>
      </a:lvl6pPr>
      <a:lvl7pPr marL="781903" algn="ctr" rtl="0" fontAlgn="base">
        <a:spcBef>
          <a:spcPct val="0"/>
        </a:spcBef>
        <a:spcAft>
          <a:spcPct val="0"/>
        </a:spcAft>
        <a:defRPr sz="3762">
          <a:solidFill>
            <a:schemeClr val="tx1"/>
          </a:solidFill>
          <a:latin typeface="Calibri" pitchFamily="34" charset="0"/>
        </a:defRPr>
      </a:lvl7pPr>
      <a:lvl8pPr marL="1172855" algn="ctr" rtl="0" fontAlgn="base">
        <a:spcBef>
          <a:spcPct val="0"/>
        </a:spcBef>
        <a:spcAft>
          <a:spcPct val="0"/>
        </a:spcAft>
        <a:defRPr sz="3762">
          <a:solidFill>
            <a:schemeClr val="tx1"/>
          </a:solidFill>
          <a:latin typeface="Calibri" pitchFamily="34" charset="0"/>
        </a:defRPr>
      </a:lvl8pPr>
      <a:lvl9pPr marL="1563807" algn="ctr" rtl="0" fontAlgn="base">
        <a:spcBef>
          <a:spcPct val="0"/>
        </a:spcBef>
        <a:spcAft>
          <a:spcPct val="0"/>
        </a:spcAft>
        <a:defRPr sz="3762">
          <a:solidFill>
            <a:schemeClr val="tx1"/>
          </a:solidFill>
          <a:latin typeface="Calibri" pitchFamily="34" charset="0"/>
        </a:defRPr>
      </a:lvl9pPr>
    </p:titleStyle>
    <p:bodyStyle>
      <a:lvl1pPr marL="293214" indent="-293214" algn="l" rtl="0" eaLnBrk="0" fontAlgn="base" hangingPunct="0">
        <a:spcBef>
          <a:spcPct val="20000"/>
        </a:spcBef>
        <a:spcAft>
          <a:spcPct val="0"/>
        </a:spcAft>
        <a:buFont typeface="Arial" panose="020B0604020202020204" pitchFamily="34" charset="0"/>
        <a:buChar char="•"/>
        <a:defRPr sz="2736" kern="1200">
          <a:solidFill>
            <a:schemeClr val="tx1"/>
          </a:solidFill>
          <a:latin typeface="+mn-lt"/>
          <a:ea typeface="+mn-ea"/>
          <a:cs typeface="+mn-cs"/>
        </a:defRPr>
      </a:lvl1pPr>
      <a:lvl2pPr marL="635297" indent="-244345" algn="l" rtl="0" eaLnBrk="0" fontAlgn="base" hangingPunct="0">
        <a:spcBef>
          <a:spcPct val="20000"/>
        </a:spcBef>
        <a:spcAft>
          <a:spcPct val="0"/>
        </a:spcAft>
        <a:buFont typeface="Arial" panose="020B0604020202020204" pitchFamily="34" charset="0"/>
        <a:buChar char="–"/>
        <a:defRPr sz="2394" kern="1200">
          <a:solidFill>
            <a:schemeClr val="tx1"/>
          </a:solidFill>
          <a:latin typeface="+mn-lt"/>
          <a:ea typeface="+mn-ea"/>
          <a:cs typeface="+mn-cs"/>
        </a:defRPr>
      </a:lvl2pPr>
      <a:lvl3pPr marL="977379" indent="-195476" algn="l" rtl="0" eaLnBrk="0" fontAlgn="base" hangingPunct="0">
        <a:spcBef>
          <a:spcPct val="20000"/>
        </a:spcBef>
        <a:spcAft>
          <a:spcPct val="0"/>
        </a:spcAft>
        <a:buFont typeface="Arial" panose="020B0604020202020204" pitchFamily="34" charset="0"/>
        <a:buChar char="•"/>
        <a:defRPr sz="2052" kern="1200">
          <a:solidFill>
            <a:schemeClr val="tx1"/>
          </a:solidFill>
          <a:latin typeface="+mn-lt"/>
          <a:ea typeface="+mn-ea"/>
          <a:cs typeface="+mn-cs"/>
        </a:defRPr>
      </a:lvl3pPr>
      <a:lvl4pPr marL="1368331" indent="-195476" algn="l" rtl="0" eaLnBrk="0" fontAlgn="base" hangingPunct="0">
        <a:spcBef>
          <a:spcPct val="20000"/>
        </a:spcBef>
        <a:spcAft>
          <a:spcPct val="0"/>
        </a:spcAft>
        <a:buFont typeface="Arial" panose="020B0604020202020204" pitchFamily="34" charset="0"/>
        <a:buChar char="–"/>
        <a:defRPr sz="1710" kern="1200">
          <a:solidFill>
            <a:schemeClr val="tx1"/>
          </a:solidFill>
          <a:latin typeface="+mn-lt"/>
          <a:ea typeface="+mn-ea"/>
          <a:cs typeface="+mn-cs"/>
        </a:defRPr>
      </a:lvl4pPr>
      <a:lvl5pPr marL="1759283" indent="-195476" algn="l" rtl="0" eaLnBrk="0" fontAlgn="base" hangingPunct="0">
        <a:spcBef>
          <a:spcPct val="20000"/>
        </a:spcBef>
        <a:spcAft>
          <a:spcPct val="0"/>
        </a:spcAft>
        <a:buFont typeface="Arial" panose="020B0604020202020204" pitchFamily="34" charset="0"/>
        <a:buChar char="»"/>
        <a:defRPr sz="1710" kern="1200">
          <a:solidFill>
            <a:schemeClr val="tx1"/>
          </a:solidFill>
          <a:latin typeface="+mn-lt"/>
          <a:ea typeface="+mn-ea"/>
          <a:cs typeface="+mn-cs"/>
        </a:defRPr>
      </a:lvl5pPr>
      <a:lvl6pPr marL="2150234" indent="-195476" algn="l" defTabSz="781903" rtl="0" eaLnBrk="1" latinLnBrk="0" hangingPunct="1">
        <a:spcBef>
          <a:spcPct val="20000"/>
        </a:spcBef>
        <a:buFont typeface="Arial" pitchFamily="34" charset="0"/>
        <a:buChar char="•"/>
        <a:defRPr sz="1710" kern="1200">
          <a:solidFill>
            <a:schemeClr val="tx1"/>
          </a:solidFill>
          <a:latin typeface="+mn-lt"/>
          <a:ea typeface="+mn-ea"/>
          <a:cs typeface="+mn-cs"/>
        </a:defRPr>
      </a:lvl6pPr>
      <a:lvl7pPr marL="2541186" indent="-195476" algn="l" defTabSz="781903" rtl="0" eaLnBrk="1" latinLnBrk="0" hangingPunct="1">
        <a:spcBef>
          <a:spcPct val="20000"/>
        </a:spcBef>
        <a:buFont typeface="Arial" pitchFamily="34" charset="0"/>
        <a:buChar char="•"/>
        <a:defRPr sz="1710" kern="1200">
          <a:solidFill>
            <a:schemeClr val="tx1"/>
          </a:solidFill>
          <a:latin typeface="+mn-lt"/>
          <a:ea typeface="+mn-ea"/>
          <a:cs typeface="+mn-cs"/>
        </a:defRPr>
      </a:lvl7pPr>
      <a:lvl8pPr marL="2932138" indent="-195476" algn="l" defTabSz="781903" rtl="0" eaLnBrk="1" latinLnBrk="0" hangingPunct="1">
        <a:spcBef>
          <a:spcPct val="20000"/>
        </a:spcBef>
        <a:buFont typeface="Arial" pitchFamily="34" charset="0"/>
        <a:buChar char="•"/>
        <a:defRPr sz="1710" kern="1200">
          <a:solidFill>
            <a:schemeClr val="tx1"/>
          </a:solidFill>
          <a:latin typeface="+mn-lt"/>
          <a:ea typeface="+mn-ea"/>
          <a:cs typeface="+mn-cs"/>
        </a:defRPr>
      </a:lvl8pPr>
      <a:lvl9pPr marL="3323090" indent="-195476" algn="l" defTabSz="781903" rtl="0" eaLnBrk="1" latinLnBrk="0" hangingPunct="1">
        <a:spcBef>
          <a:spcPct val="20000"/>
        </a:spcBef>
        <a:buFont typeface="Arial" pitchFamily="34" charset="0"/>
        <a:buChar char="•"/>
        <a:defRPr sz="1710" kern="1200">
          <a:solidFill>
            <a:schemeClr val="tx1"/>
          </a:solidFill>
          <a:latin typeface="+mn-lt"/>
          <a:ea typeface="+mn-ea"/>
          <a:cs typeface="+mn-cs"/>
        </a:defRPr>
      </a:lvl9pPr>
    </p:bodyStyle>
    <p:otherStyle>
      <a:defPPr>
        <a:defRPr lang="en-US"/>
      </a:defPPr>
      <a:lvl1pPr marL="0" algn="l" defTabSz="781903" rtl="0" eaLnBrk="1" latinLnBrk="0" hangingPunct="1">
        <a:defRPr sz="1539" kern="1200">
          <a:solidFill>
            <a:schemeClr val="tx1"/>
          </a:solidFill>
          <a:latin typeface="+mn-lt"/>
          <a:ea typeface="+mn-ea"/>
          <a:cs typeface="+mn-cs"/>
        </a:defRPr>
      </a:lvl1pPr>
      <a:lvl2pPr marL="390952" algn="l" defTabSz="781903" rtl="0" eaLnBrk="1" latinLnBrk="0" hangingPunct="1">
        <a:defRPr sz="1539" kern="1200">
          <a:solidFill>
            <a:schemeClr val="tx1"/>
          </a:solidFill>
          <a:latin typeface="+mn-lt"/>
          <a:ea typeface="+mn-ea"/>
          <a:cs typeface="+mn-cs"/>
        </a:defRPr>
      </a:lvl2pPr>
      <a:lvl3pPr marL="781903" algn="l" defTabSz="781903" rtl="0" eaLnBrk="1" latinLnBrk="0" hangingPunct="1">
        <a:defRPr sz="1539" kern="1200">
          <a:solidFill>
            <a:schemeClr val="tx1"/>
          </a:solidFill>
          <a:latin typeface="+mn-lt"/>
          <a:ea typeface="+mn-ea"/>
          <a:cs typeface="+mn-cs"/>
        </a:defRPr>
      </a:lvl3pPr>
      <a:lvl4pPr marL="1172855" algn="l" defTabSz="781903" rtl="0" eaLnBrk="1" latinLnBrk="0" hangingPunct="1">
        <a:defRPr sz="1539" kern="1200">
          <a:solidFill>
            <a:schemeClr val="tx1"/>
          </a:solidFill>
          <a:latin typeface="+mn-lt"/>
          <a:ea typeface="+mn-ea"/>
          <a:cs typeface="+mn-cs"/>
        </a:defRPr>
      </a:lvl4pPr>
      <a:lvl5pPr marL="1563807" algn="l" defTabSz="781903" rtl="0" eaLnBrk="1" latinLnBrk="0" hangingPunct="1">
        <a:defRPr sz="1539" kern="1200">
          <a:solidFill>
            <a:schemeClr val="tx1"/>
          </a:solidFill>
          <a:latin typeface="+mn-lt"/>
          <a:ea typeface="+mn-ea"/>
          <a:cs typeface="+mn-cs"/>
        </a:defRPr>
      </a:lvl5pPr>
      <a:lvl6pPr marL="1954759" algn="l" defTabSz="781903" rtl="0" eaLnBrk="1" latinLnBrk="0" hangingPunct="1">
        <a:defRPr sz="1539" kern="1200">
          <a:solidFill>
            <a:schemeClr val="tx1"/>
          </a:solidFill>
          <a:latin typeface="+mn-lt"/>
          <a:ea typeface="+mn-ea"/>
          <a:cs typeface="+mn-cs"/>
        </a:defRPr>
      </a:lvl6pPr>
      <a:lvl7pPr marL="2345710" algn="l" defTabSz="781903" rtl="0" eaLnBrk="1" latinLnBrk="0" hangingPunct="1">
        <a:defRPr sz="1539" kern="1200">
          <a:solidFill>
            <a:schemeClr val="tx1"/>
          </a:solidFill>
          <a:latin typeface="+mn-lt"/>
          <a:ea typeface="+mn-ea"/>
          <a:cs typeface="+mn-cs"/>
        </a:defRPr>
      </a:lvl7pPr>
      <a:lvl8pPr marL="2736662" algn="l" defTabSz="781903" rtl="0" eaLnBrk="1" latinLnBrk="0" hangingPunct="1">
        <a:defRPr sz="1539" kern="1200">
          <a:solidFill>
            <a:schemeClr val="tx1"/>
          </a:solidFill>
          <a:latin typeface="+mn-lt"/>
          <a:ea typeface="+mn-ea"/>
          <a:cs typeface="+mn-cs"/>
        </a:defRPr>
      </a:lvl8pPr>
      <a:lvl9pPr marL="3127614" algn="l" defTabSz="781903" rtl="0" eaLnBrk="1" latinLnBrk="0" hangingPunct="1">
        <a:defRPr sz="153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014EE1A7-4E54-43E0-B770-5480E03BEDA1}"/>
              </a:ext>
            </a:extLst>
          </p:cNvPr>
          <p:cNvGraphicFramePr>
            <a:graphicFrameLocks noGrp="1"/>
          </p:cNvGraphicFramePr>
          <p:nvPr/>
        </p:nvGraphicFramePr>
        <p:xfrm>
          <a:off x="102882" y="1071544"/>
          <a:ext cx="8928480" cy="5429290"/>
        </p:xfrm>
        <a:graphic>
          <a:graphicData uri="http://schemas.openxmlformats.org/drawingml/2006/table">
            <a:tbl>
              <a:tblPr firstRow="1" bandRow="1">
                <a:effectLst/>
                <a:tableStyleId>{5940675A-B579-460E-94D1-54222C63F5DA}</a:tableStyleId>
              </a:tblPr>
              <a:tblGrid>
                <a:gridCol w="892848">
                  <a:extLst>
                    <a:ext uri="{9D8B030D-6E8A-4147-A177-3AD203B41FA5}">
                      <a16:colId xmlns:a16="http://schemas.microsoft.com/office/drawing/2014/main" val="20000"/>
                    </a:ext>
                  </a:extLst>
                </a:gridCol>
                <a:gridCol w="892848">
                  <a:extLst>
                    <a:ext uri="{9D8B030D-6E8A-4147-A177-3AD203B41FA5}">
                      <a16:colId xmlns:a16="http://schemas.microsoft.com/office/drawing/2014/main" val="20001"/>
                    </a:ext>
                  </a:extLst>
                </a:gridCol>
                <a:gridCol w="892848">
                  <a:extLst>
                    <a:ext uri="{9D8B030D-6E8A-4147-A177-3AD203B41FA5}">
                      <a16:colId xmlns:a16="http://schemas.microsoft.com/office/drawing/2014/main" val="20002"/>
                    </a:ext>
                  </a:extLst>
                </a:gridCol>
                <a:gridCol w="892848">
                  <a:extLst>
                    <a:ext uri="{9D8B030D-6E8A-4147-A177-3AD203B41FA5}">
                      <a16:colId xmlns:a16="http://schemas.microsoft.com/office/drawing/2014/main" val="20003"/>
                    </a:ext>
                  </a:extLst>
                </a:gridCol>
                <a:gridCol w="892848">
                  <a:extLst>
                    <a:ext uri="{9D8B030D-6E8A-4147-A177-3AD203B41FA5}">
                      <a16:colId xmlns:a16="http://schemas.microsoft.com/office/drawing/2014/main" val="20004"/>
                    </a:ext>
                  </a:extLst>
                </a:gridCol>
                <a:gridCol w="892848">
                  <a:extLst>
                    <a:ext uri="{9D8B030D-6E8A-4147-A177-3AD203B41FA5}">
                      <a16:colId xmlns:a16="http://schemas.microsoft.com/office/drawing/2014/main" val="20005"/>
                    </a:ext>
                  </a:extLst>
                </a:gridCol>
                <a:gridCol w="892848">
                  <a:extLst>
                    <a:ext uri="{9D8B030D-6E8A-4147-A177-3AD203B41FA5}">
                      <a16:colId xmlns:a16="http://schemas.microsoft.com/office/drawing/2014/main" val="20006"/>
                    </a:ext>
                  </a:extLst>
                </a:gridCol>
                <a:gridCol w="892848">
                  <a:extLst>
                    <a:ext uri="{9D8B030D-6E8A-4147-A177-3AD203B41FA5}">
                      <a16:colId xmlns:a16="http://schemas.microsoft.com/office/drawing/2014/main" val="20007"/>
                    </a:ext>
                  </a:extLst>
                </a:gridCol>
                <a:gridCol w="892848">
                  <a:extLst>
                    <a:ext uri="{9D8B030D-6E8A-4147-A177-3AD203B41FA5}">
                      <a16:colId xmlns:a16="http://schemas.microsoft.com/office/drawing/2014/main" val="20008"/>
                    </a:ext>
                  </a:extLst>
                </a:gridCol>
                <a:gridCol w="892848">
                  <a:extLst>
                    <a:ext uri="{9D8B030D-6E8A-4147-A177-3AD203B41FA5}">
                      <a16:colId xmlns:a16="http://schemas.microsoft.com/office/drawing/2014/main" val="20009"/>
                    </a:ext>
                  </a:extLst>
                </a:gridCol>
              </a:tblGrid>
              <a:tr h="1085858">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Wk2 </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Wk3</a:t>
                      </a:r>
                      <a:endParaRPr lang="en-GB" sz="700" b="0" i="0" u="sng" baseline="0" dirty="0">
                        <a:latin typeface="Verdana" pitchFamily="34" charset="0"/>
                      </a:endParaRPr>
                    </a:p>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Wk4 </a:t>
                      </a:r>
                      <a:endParaRPr lang="en-GB" sz="700" b="0" i="0" u="sng" baseline="0" dirty="0">
                        <a:latin typeface="Verdana" pitchFamily="34" charset="0"/>
                      </a:endParaRPr>
                    </a:p>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Wk5</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Wk6</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Wk7</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700" b="1" i="0" u="sng"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Wk8</a:t>
                      </a:r>
                      <a:endParaRPr lang="en-GB" sz="700" b="0" i="0" u="sng" baseline="0" dirty="0">
                        <a:latin typeface="Verdana" pitchFamily="34" charset="0"/>
                      </a:endParaRPr>
                    </a:p>
                    <a:p>
                      <a:endParaRPr lang="en-GB" sz="700" b="0"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Wk10</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0"/>
                  </a:ext>
                </a:extLst>
              </a:tr>
              <a:tr h="1085858">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pPr algn="ctr"/>
                      <a:endParaRPr lang="en-GB" sz="700" b="1" i="0" u="sng" baseline="0" dirty="0">
                        <a:latin typeface="Verdana" pitchFamily="34" charset="0"/>
                      </a:endParaRPr>
                    </a:p>
                    <a:p>
                      <a:pPr algn="ctr"/>
                      <a:r>
                        <a:rPr lang="en-GB" sz="700" b="1" i="0" u="sng" baseline="0" dirty="0">
                          <a:latin typeface="Verdana" pitchFamily="34" charset="0"/>
                        </a:rPr>
                        <a:t>Wk13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algn="ctr"/>
                      <a:endParaRPr lang="en-GB" sz="700" b="1" i="0" baseline="0" dirty="0">
                        <a:latin typeface="Verdana" pitchFamily="34" charset="0"/>
                      </a:endParaRPr>
                    </a:p>
                    <a:p>
                      <a:pPr algn="ctr"/>
                      <a:endParaRPr lang="en-GB" sz="700" b="1" i="0" baseline="0" dirty="0">
                        <a:latin typeface="Verdana" pitchFamily="34" charset="0"/>
                      </a:endParaRPr>
                    </a:p>
                    <a:p>
                      <a:pPr algn="ctr"/>
                      <a:r>
                        <a:rPr lang="en-GB" sz="700" b="1" i="0" u="sng" baseline="0" dirty="0">
                          <a:latin typeface="Verdana" pitchFamily="34" charset="0"/>
                        </a:rPr>
                        <a:t>Wk14</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Wk15</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Wk16</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Wk17</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Wk18</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Wk19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Wk20</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1"/>
                  </a:ext>
                </a:extLst>
              </a:tr>
              <a:tr h="1085858">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Wk24 </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Wk25</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Wk26</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Wk27</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Wk28</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Wk29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Wk30</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2"/>
                  </a:ext>
                </a:extLst>
              </a:tr>
              <a:tr h="1085858">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u="sng" baseline="0" dirty="0">
                        <a:latin typeface="Verdana" pitchFamily="34" charset="0"/>
                      </a:endParaRPr>
                    </a:p>
                    <a:p>
                      <a:endParaRPr lang="en-GB" sz="700" b="1" i="0" u="sng" baseline="0" dirty="0">
                        <a:latin typeface="Verdana" pitchFamily="34" charset="0"/>
                      </a:endParaRPr>
                    </a:p>
                    <a:p>
                      <a:pPr algn="ctr"/>
                      <a:r>
                        <a:rPr lang="en-GB" sz="700" b="1" i="0" u="sng" baseline="0" dirty="0">
                          <a:latin typeface="Verdana" pitchFamily="34" charset="0"/>
                        </a:rPr>
                        <a:t>Wk33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Wk34</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Wk35</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Wk36</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Wk37</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Wk38</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Wk39</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Wk40</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3"/>
                  </a:ext>
                </a:extLst>
              </a:tr>
              <a:tr h="1085858">
                <a:tc>
                  <a:txBody>
                    <a:bodyPr/>
                    <a:lstStyle/>
                    <a:p>
                      <a:r>
                        <a:rPr lang="en-GB" sz="700" b="1" i="0" baseline="0" dirty="0">
                          <a:latin typeface="Verdana" pitchFamily="34" charset="0"/>
                        </a:rPr>
                        <a:t> </a:t>
                      </a:r>
                    </a:p>
                    <a:p>
                      <a:endParaRPr lang="en-GB" sz="700" b="1" i="0" baseline="0" dirty="0">
                        <a:latin typeface="Verdana" pitchFamily="34" charset="0"/>
                      </a:endParaRPr>
                    </a:p>
                    <a:p>
                      <a:pPr algn="ctr"/>
                      <a:r>
                        <a:rPr lang="en-GB" sz="700" b="1" i="0" u="sng" baseline="0" dirty="0">
                          <a:latin typeface="Verdana" pitchFamily="34" charset="0"/>
                        </a:rPr>
                        <a:t>Wk41</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Wk42</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Wk43</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p>
                      <a:endParaRPr lang="en-GB" sz="700" b="1" i="0" baseline="0" dirty="0">
                        <a:latin typeface="Verdana" pitchFamily="34" charset="0"/>
                      </a:endParaRPr>
                    </a:p>
                    <a:p>
                      <a:pPr algn="ctr"/>
                      <a:r>
                        <a:rPr lang="en-GB" sz="700" b="1" i="0" u="sng" baseline="0" dirty="0">
                          <a:latin typeface="Verdana" pitchFamily="34" charset="0"/>
                        </a:rPr>
                        <a:t>Wk44</a:t>
                      </a:r>
                      <a:endParaRPr lang="en-GB" sz="700" b="0" i="0" u="sng"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700" b="1" i="0" baseline="0" dirty="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700" b="1" i="0" u="sng" baseline="0" dirty="0">
                          <a:latin typeface="Verdana" pitchFamily="34" charset="0"/>
                        </a:rPr>
                        <a:t>Wk45</a:t>
                      </a:r>
                      <a:endParaRPr lang="en-GB" sz="700" b="0" i="0" u="sng" baseline="0" dirty="0">
                        <a:latin typeface="Verdana" pitchFamily="34" charset="0"/>
                      </a:endParaRPr>
                    </a:p>
                    <a:p>
                      <a:endParaRPr lang="en-GB" sz="1600" dirty="0"/>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tc>
                  <a:txBody>
                    <a:bodyPr/>
                    <a:lstStyle/>
                    <a:p>
                      <a:endParaRPr lang="en-GB" sz="700" b="1" i="0" baseline="0" dirty="0">
                        <a:latin typeface="Verdana" pitchFamily="34" charset="0"/>
                      </a:endParaRPr>
                    </a:p>
                  </a:txBody>
                  <a:tcPr marL="46176" marR="46176">
                    <a:cell3D prstMaterial="dkEdge">
                      <a:bevel/>
                      <a:lightRig rig="flood" dir="t"/>
                    </a:cell3D>
                    <a:solidFill>
                      <a:schemeClr val="bg1">
                        <a:lumMod val="95000"/>
                        <a:alpha val="25000"/>
                      </a:schemeClr>
                    </a:solidFill>
                  </a:tcPr>
                </a:tc>
                <a:extLst>
                  <a:ext uri="{0D108BD9-81ED-4DB2-BD59-A6C34878D82A}">
                    <a16:rowId xmlns:a16="http://schemas.microsoft.com/office/drawing/2014/main" val="10004"/>
                  </a:ext>
                </a:extLst>
              </a:tr>
            </a:tbl>
          </a:graphicData>
        </a:graphic>
      </p:graphicFrame>
      <p:sp>
        <p:nvSpPr>
          <p:cNvPr id="1028" name="TextBox 4">
            <a:extLst>
              <a:ext uri="{FF2B5EF4-FFF2-40B4-BE49-F238E27FC236}">
                <a16:creationId xmlns:a16="http://schemas.microsoft.com/office/drawing/2014/main" id="{4318496A-2961-4106-969B-48473DC55AF3}"/>
              </a:ext>
            </a:extLst>
          </p:cNvPr>
          <p:cNvSpPr txBox="1">
            <a:spLocks noChangeArrowheads="1"/>
          </p:cNvSpPr>
          <p:nvPr/>
        </p:nvSpPr>
        <p:spPr bwMode="auto">
          <a:xfrm>
            <a:off x="107242" y="1047846"/>
            <a:ext cx="3509091"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SEPTEMBER</a:t>
            </a:r>
          </a:p>
        </p:txBody>
      </p:sp>
      <p:sp>
        <p:nvSpPr>
          <p:cNvPr id="1029" name="TextBox 5">
            <a:extLst>
              <a:ext uri="{FF2B5EF4-FFF2-40B4-BE49-F238E27FC236}">
                <a16:creationId xmlns:a16="http://schemas.microsoft.com/office/drawing/2014/main" id="{AEED9724-9942-4151-B666-0E917056ABFC}"/>
              </a:ext>
            </a:extLst>
          </p:cNvPr>
          <p:cNvSpPr txBox="1">
            <a:spLocks noChangeArrowheads="1"/>
          </p:cNvSpPr>
          <p:nvPr/>
        </p:nvSpPr>
        <p:spPr bwMode="auto">
          <a:xfrm>
            <a:off x="3601401" y="1047126"/>
            <a:ext cx="3971993"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OCTOBER</a:t>
            </a:r>
          </a:p>
        </p:txBody>
      </p:sp>
      <p:sp>
        <p:nvSpPr>
          <p:cNvPr id="1030" name="TextBox 7">
            <a:extLst>
              <a:ext uri="{FF2B5EF4-FFF2-40B4-BE49-F238E27FC236}">
                <a16:creationId xmlns:a16="http://schemas.microsoft.com/office/drawing/2014/main" id="{3FC35E8A-5F58-4CBC-A758-DE915756E0C1}"/>
              </a:ext>
            </a:extLst>
          </p:cNvPr>
          <p:cNvSpPr txBox="1">
            <a:spLocks noChangeArrowheads="1"/>
          </p:cNvSpPr>
          <p:nvPr/>
        </p:nvSpPr>
        <p:spPr bwMode="auto">
          <a:xfrm>
            <a:off x="7573394" y="1047126"/>
            <a:ext cx="1462008"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NOVEMBER</a:t>
            </a:r>
          </a:p>
        </p:txBody>
      </p:sp>
      <p:sp>
        <p:nvSpPr>
          <p:cNvPr id="1031" name="TextBox 8">
            <a:extLst>
              <a:ext uri="{FF2B5EF4-FFF2-40B4-BE49-F238E27FC236}">
                <a16:creationId xmlns:a16="http://schemas.microsoft.com/office/drawing/2014/main" id="{B8FF626A-F0E8-4AB9-8C48-28EF596E2CD1}"/>
              </a:ext>
            </a:extLst>
          </p:cNvPr>
          <p:cNvSpPr txBox="1">
            <a:spLocks noChangeArrowheads="1"/>
          </p:cNvSpPr>
          <p:nvPr/>
        </p:nvSpPr>
        <p:spPr bwMode="auto">
          <a:xfrm>
            <a:off x="92309" y="2124853"/>
            <a:ext cx="2309078"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NOVEMBER</a:t>
            </a:r>
          </a:p>
        </p:txBody>
      </p:sp>
      <p:sp>
        <p:nvSpPr>
          <p:cNvPr id="1032" name="TextBox 9">
            <a:extLst>
              <a:ext uri="{FF2B5EF4-FFF2-40B4-BE49-F238E27FC236}">
                <a16:creationId xmlns:a16="http://schemas.microsoft.com/office/drawing/2014/main" id="{85E8D3C8-F1DA-4159-A4AB-720D9AFF6DC2}"/>
              </a:ext>
            </a:extLst>
          </p:cNvPr>
          <p:cNvSpPr txBox="1">
            <a:spLocks noChangeArrowheads="1"/>
          </p:cNvSpPr>
          <p:nvPr/>
        </p:nvSpPr>
        <p:spPr bwMode="auto">
          <a:xfrm>
            <a:off x="2401387" y="2124853"/>
            <a:ext cx="3847105"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DECEMBER</a:t>
            </a:r>
          </a:p>
        </p:txBody>
      </p:sp>
      <p:sp>
        <p:nvSpPr>
          <p:cNvPr id="1033" name="TextBox 10">
            <a:extLst>
              <a:ext uri="{FF2B5EF4-FFF2-40B4-BE49-F238E27FC236}">
                <a16:creationId xmlns:a16="http://schemas.microsoft.com/office/drawing/2014/main" id="{6F968951-7924-4C6D-BAA9-5D0F16D888EB}"/>
              </a:ext>
            </a:extLst>
          </p:cNvPr>
          <p:cNvSpPr txBox="1">
            <a:spLocks noChangeArrowheads="1"/>
          </p:cNvSpPr>
          <p:nvPr/>
        </p:nvSpPr>
        <p:spPr bwMode="auto">
          <a:xfrm>
            <a:off x="6233558" y="2124853"/>
            <a:ext cx="2801843"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JANUARY</a:t>
            </a:r>
          </a:p>
        </p:txBody>
      </p:sp>
      <p:sp>
        <p:nvSpPr>
          <p:cNvPr id="1034" name="TextBox 11">
            <a:extLst>
              <a:ext uri="{FF2B5EF4-FFF2-40B4-BE49-F238E27FC236}">
                <a16:creationId xmlns:a16="http://schemas.microsoft.com/office/drawing/2014/main" id="{E36795FC-E0C3-4F33-A7D6-B7F1A9C46F5C}"/>
              </a:ext>
            </a:extLst>
          </p:cNvPr>
          <p:cNvSpPr txBox="1">
            <a:spLocks noChangeArrowheads="1"/>
          </p:cNvSpPr>
          <p:nvPr/>
        </p:nvSpPr>
        <p:spPr bwMode="auto">
          <a:xfrm>
            <a:off x="107242" y="3201860"/>
            <a:ext cx="1077841"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JANUARY</a:t>
            </a:r>
          </a:p>
        </p:txBody>
      </p:sp>
      <p:sp>
        <p:nvSpPr>
          <p:cNvPr id="1035" name="TextBox 12">
            <a:extLst>
              <a:ext uri="{FF2B5EF4-FFF2-40B4-BE49-F238E27FC236}">
                <a16:creationId xmlns:a16="http://schemas.microsoft.com/office/drawing/2014/main" id="{EE17E874-2D3A-47A0-B29A-3421AB91437F}"/>
              </a:ext>
            </a:extLst>
          </p:cNvPr>
          <p:cNvSpPr txBox="1">
            <a:spLocks noChangeArrowheads="1"/>
          </p:cNvSpPr>
          <p:nvPr/>
        </p:nvSpPr>
        <p:spPr bwMode="auto">
          <a:xfrm>
            <a:off x="1170150" y="3201860"/>
            <a:ext cx="3570178"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FEBRUARY</a:t>
            </a:r>
          </a:p>
        </p:txBody>
      </p:sp>
      <p:sp>
        <p:nvSpPr>
          <p:cNvPr id="1036" name="TextBox 13">
            <a:extLst>
              <a:ext uri="{FF2B5EF4-FFF2-40B4-BE49-F238E27FC236}">
                <a16:creationId xmlns:a16="http://schemas.microsoft.com/office/drawing/2014/main" id="{D745941A-E9C1-4CDD-856B-A4B7C1A069B0}"/>
              </a:ext>
            </a:extLst>
          </p:cNvPr>
          <p:cNvSpPr txBox="1">
            <a:spLocks noChangeArrowheads="1"/>
          </p:cNvSpPr>
          <p:nvPr/>
        </p:nvSpPr>
        <p:spPr bwMode="auto">
          <a:xfrm>
            <a:off x="4740328" y="3201860"/>
            <a:ext cx="3848462"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MARCH</a:t>
            </a:r>
          </a:p>
        </p:txBody>
      </p:sp>
      <p:sp>
        <p:nvSpPr>
          <p:cNvPr id="1037" name="TextBox 14">
            <a:extLst>
              <a:ext uri="{FF2B5EF4-FFF2-40B4-BE49-F238E27FC236}">
                <a16:creationId xmlns:a16="http://schemas.microsoft.com/office/drawing/2014/main" id="{A366C82D-3F16-4E7D-88BE-0697A4164770}"/>
              </a:ext>
            </a:extLst>
          </p:cNvPr>
          <p:cNvSpPr txBox="1">
            <a:spLocks noChangeArrowheads="1"/>
          </p:cNvSpPr>
          <p:nvPr/>
        </p:nvSpPr>
        <p:spPr bwMode="auto">
          <a:xfrm>
            <a:off x="8588791" y="3202580"/>
            <a:ext cx="446611"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endParaRPr lang="en-GB" sz="855" b="1" dirty="0">
              <a:solidFill>
                <a:schemeClr val="bg1"/>
              </a:solidFill>
              <a:cs typeface="+mn-cs"/>
            </a:endParaRPr>
          </a:p>
        </p:txBody>
      </p:sp>
      <p:sp>
        <p:nvSpPr>
          <p:cNvPr id="1038" name="TextBox 15">
            <a:extLst>
              <a:ext uri="{FF2B5EF4-FFF2-40B4-BE49-F238E27FC236}">
                <a16:creationId xmlns:a16="http://schemas.microsoft.com/office/drawing/2014/main" id="{8EFE62CA-13E5-4CB4-B079-F4481E9F5915}"/>
              </a:ext>
            </a:extLst>
          </p:cNvPr>
          <p:cNvSpPr txBox="1">
            <a:spLocks noChangeArrowheads="1"/>
          </p:cNvSpPr>
          <p:nvPr/>
        </p:nvSpPr>
        <p:spPr bwMode="auto">
          <a:xfrm>
            <a:off x="107242" y="4296145"/>
            <a:ext cx="3263387"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APRIL</a:t>
            </a:r>
          </a:p>
        </p:txBody>
      </p:sp>
      <p:sp>
        <p:nvSpPr>
          <p:cNvPr id="1039" name="TextBox 16">
            <a:extLst>
              <a:ext uri="{FF2B5EF4-FFF2-40B4-BE49-F238E27FC236}">
                <a16:creationId xmlns:a16="http://schemas.microsoft.com/office/drawing/2014/main" id="{EC23DA42-1AF6-4125-82C1-2160DAA8D053}"/>
              </a:ext>
            </a:extLst>
          </p:cNvPr>
          <p:cNvSpPr txBox="1">
            <a:spLocks noChangeArrowheads="1"/>
          </p:cNvSpPr>
          <p:nvPr/>
        </p:nvSpPr>
        <p:spPr bwMode="auto">
          <a:xfrm>
            <a:off x="3355696" y="4296145"/>
            <a:ext cx="3847105"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MAY</a:t>
            </a:r>
          </a:p>
        </p:txBody>
      </p:sp>
      <p:sp>
        <p:nvSpPr>
          <p:cNvPr id="1040" name="TextBox 17">
            <a:extLst>
              <a:ext uri="{FF2B5EF4-FFF2-40B4-BE49-F238E27FC236}">
                <a16:creationId xmlns:a16="http://schemas.microsoft.com/office/drawing/2014/main" id="{9F976903-3BCD-4DA3-8244-285756F8E366}"/>
              </a:ext>
            </a:extLst>
          </p:cNvPr>
          <p:cNvSpPr txBox="1">
            <a:spLocks noChangeArrowheads="1"/>
          </p:cNvSpPr>
          <p:nvPr/>
        </p:nvSpPr>
        <p:spPr bwMode="auto">
          <a:xfrm>
            <a:off x="7202801" y="4296145"/>
            <a:ext cx="1816311"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JUNE</a:t>
            </a:r>
          </a:p>
        </p:txBody>
      </p:sp>
      <p:sp>
        <p:nvSpPr>
          <p:cNvPr id="1041" name="TextBox 18">
            <a:extLst>
              <a:ext uri="{FF2B5EF4-FFF2-40B4-BE49-F238E27FC236}">
                <a16:creationId xmlns:a16="http://schemas.microsoft.com/office/drawing/2014/main" id="{5A4E3F87-B7BF-41FF-A9C2-8150131F7D1B}"/>
              </a:ext>
            </a:extLst>
          </p:cNvPr>
          <p:cNvSpPr txBox="1">
            <a:spLocks noChangeArrowheads="1"/>
          </p:cNvSpPr>
          <p:nvPr/>
        </p:nvSpPr>
        <p:spPr bwMode="auto">
          <a:xfrm>
            <a:off x="92309" y="5389709"/>
            <a:ext cx="2000929" cy="223907"/>
          </a:xfrm>
          <a:prstGeom prst="rect">
            <a:avLst/>
          </a:prstGeom>
          <a:solidFill>
            <a:schemeClr val="tx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solidFill>
                  <a:schemeClr val="bg1"/>
                </a:solidFill>
                <a:cs typeface="+mn-cs"/>
              </a:rPr>
              <a:t>JUNE</a:t>
            </a:r>
          </a:p>
        </p:txBody>
      </p:sp>
      <p:sp>
        <p:nvSpPr>
          <p:cNvPr id="1042" name="TextBox 19">
            <a:extLst>
              <a:ext uri="{FF2B5EF4-FFF2-40B4-BE49-F238E27FC236}">
                <a16:creationId xmlns:a16="http://schemas.microsoft.com/office/drawing/2014/main" id="{8AFC51EE-140A-4B44-B906-F774259811D6}"/>
              </a:ext>
            </a:extLst>
          </p:cNvPr>
          <p:cNvSpPr txBox="1">
            <a:spLocks noChangeArrowheads="1"/>
          </p:cNvSpPr>
          <p:nvPr/>
        </p:nvSpPr>
        <p:spPr bwMode="auto">
          <a:xfrm>
            <a:off x="2062016" y="5389709"/>
            <a:ext cx="2493694" cy="223907"/>
          </a:xfrm>
          <a:prstGeom prst="rect">
            <a:avLst/>
          </a:prstGeom>
          <a:solidFill>
            <a:schemeClr val="bg1"/>
          </a:solidFill>
          <a:ln w="9525">
            <a:solidFill>
              <a:schemeClr val="tx1"/>
            </a:solidFill>
            <a:miter lim="800000"/>
            <a:headEnd/>
            <a:tailEnd/>
          </a:ln>
        </p:spPr>
        <p:txBody>
          <a:bodyPr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855" b="1" dirty="0">
                <a:cs typeface="+mn-cs"/>
              </a:rPr>
              <a:t>JULY</a:t>
            </a:r>
          </a:p>
        </p:txBody>
      </p:sp>
      <p:pic>
        <p:nvPicPr>
          <p:cNvPr id="2" name="Picture 19">
            <a:extLst>
              <a:ext uri="{FF2B5EF4-FFF2-40B4-BE49-F238E27FC236}">
                <a16:creationId xmlns:a16="http://schemas.microsoft.com/office/drawing/2014/main" id="{2CE55B18-B2CB-5CC0-5D9B-0AEB7F1379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2896" y="164143"/>
            <a:ext cx="1441646" cy="53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32787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txStyles>
    <p:titleStyle>
      <a:lvl1pPr algn="ctr" defTabSz="891859" rtl="0" eaLnBrk="0" fontAlgn="base" hangingPunct="0">
        <a:spcBef>
          <a:spcPct val="0"/>
        </a:spcBef>
        <a:spcAft>
          <a:spcPct val="0"/>
        </a:spcAft>
        <a:defRPr sz="4276" kern="1200">
          <a:solidFill>
            <a:schemeClr val="tx1"/>
          </a:solidFill>
          <a:latin typeface="+mj-lt"/>
          <a:ea typeface="+mj-ea"/>
          <a:cs typeface="+mj-cs"/>
        </a:defRPr>
      </a:lvl1pPr>
      <a:lvl2pPr algn="ctr" defTabSz="891859" rtl="0" eaLnBrk="0" fontAlgn="base" hangingPunct="0">
        <a:spcBef>
          <a:spcPct val="0"/>
        </a:spcBef>
        <a:spcAft>
          <a:spcPct val="0"/>
        </a:spcAft>
        <a:defRPr sz="4276">
          <a:solidFill>
            <a:schemeClr val="tx1"/>
          </a:solidFill>
          <a:latin typeface="Calibri" pitchFamily="34" charset="0"/>
        </a:defRPr>
      </a:lvl2pPr>
      <a:lvl3pPr algn="ctr" defTabSz="891859" rtl="0" eaLnBrk="0" fontAlgn="base" hangingPunct="0">
        <a:spcBef>
          <a:spcPct val="0"/>
        </a:spcBef>
        <a:spcAft>
          <a:spcPct val="0"/>
        </a:spcAft>
        <a:defRPr sz="4276">
          <a:solidFill>
            <a:schemeClr val="tx1"/>
          </a:solidFill>
          <a:latin typeface="Calibri" pitchFamily="34" charset="0"/>
        </a:defRPr>
      </a:lvl3pPr>
      <a:lvl4pPr algn="ctr" defTabSz="891859" rtl="0" eaLnBrk="0" fontAlgn="base" hangingPunct="0">
        <a:spcBef>
          <a:spcPct val="0"/>
        </a:spcBef>
        <a:spcAft>
          <a:spcPct val="0"/>
        </a:spcAft>
        <a:defRPr sz="4276">
          <a:solidFill>
            <a:schemeClr val="tx1"/>
          </a:solidFill>
          <a:latin typeface="Calibri" pitchFamily="34" charset="0"/>
        </a:defRPr>
      </a:lvl4pPr>
      <a:lvl5pPr algn="ctr" defTabSz="891859" rtl="0" eaLnBrk="0" fontAlgn="base" hangingPunct="0">
        <a:spcBef>
          <a:spcPct val="0"/>
        </a:spcBef>
        <a:spcAft>
          <a:spcPct val="0"/>
        </a:spcAft>
        <a:defRPr sz="4276">
          <a:solidFill>
            <a:schemeClr val="tx1"/>
          </a:solidFill>
          <a:latin typeface="Calibri" pitchFamily="34" charset="0"/>
        </a:defRPr>
      </a:lvl5pPr>
      <a:lvl6pPr marL="390952" algn="ctr" defTabSz="891859" rtl="0" fontAlgn="base">
        <a:spcBef>
          <a:spcPct val="0"/>
        </a:spcBef>
        <a:spcAft>
          <a:spcPct val="0"/>
        </a:spcAft>
        <a:defRPr sz="4276">
          <a:solidFill>
            <a:schemeClr val="tx1"/>
          </a:solidFill>
          <a:latin typeface="Calibri" pitchFamily="34" charset="0"/>
        </a:defRPr>
      </a:lvl6pPr>
      <a:lvl7pPr marL="781903" algn="ctr" defTabSz="891859" rtl="0" fontAlgn="base">
        <a:spcBef>
          <a:spcPct val="0"/>
        </a:spcBef>
        <a:spcAft>
          <a:spcPct val="0"/>
        </a:spcAft>
        <a:defRPr sz="4276">
          <a:solidFill>
            <a:schemeClr val="tx1"/>
          </a:solidFill>
          <a:latin typeface="Calibri" pitchFamily="34" charset="0"/>
        </a:defRPr>
      </a:lvl7pPr>
      <a:lvl8pPr marL="1172855" algn="ctr" defTabSz="891859" rtl="0" fontAlgn="base">
        <a:spcBef>
          <a:spcPct val="0"/>
        </a:spcBef>
        <a:spcAft>
          <a:spcPct val="0"/>
        </a:spcAft>
        <a:defRPr sz="4276">
          <a:solidFill>
            <a:schemeClr val="tx1"/>
          </a:solidFill>
          <a:latin typeface="Calibri" pitchFamily="34" charset="0"/>
        </a:defRPr>
      </a:lvl8pPr>
      <a:lvl9pPr marL="1563807" algn="ctr" defTabSz="891859" rtl="0" fontAlgn="base">
        <a:spcBef>
          <a:spcPct val="0"/>
        </a:spcBef>
        <a:spcAft>
          <a:spcPct val="0"/>
        </a:spcAft>
        <a:defRPr sz="4276">
          <a:solidFill>
            <a:schemeClr val="tx1"/>
          </a:solidFill>
          <a:latin typeface="Calibri" pitchFamily="34" charset="0"/>
        </a:defRPr>
      </a:lvl9pPr>
    </p:titleStyle>
    <p:bodyStyle>
      <a:lvl1pPr marL="333938" indent="-333938" algn="l" defTabSz="891859" rtl="0" eaLnBrk="0" fontAlgn="base" hangingPunct="0">
        <a:spcBef>
          <a:spcPct val="20000"/>
        </a:spcBef>
        <a:spcAft>
          <a:spcPct val="0"/>
        </a:spcAft>
        <a:buFont typeface="Arial" panose="020B0604020202020204" pitchFamily="34" charset="0"/>
        <a:buChar char="•"/>
        <a:defRPr sz="3078" kern="1200">
          <a:solidFill>
            <a:schemeClr val="tx1"/>
          </a:solidFill>
          <a:latin typeface="+mn-lt"/>
          <a:ea typeface="+mn-ea"/>
          <a:cs typeface="+mn-cs"/>
        </a:defRPr>
      </a:lvl1pPr>
      <a:lvl2pPr marL="723533" indent="-278282" algn="l" defTabSz="891859" rtl="0" eaLnBrk="0" fontAlgn="base" hangingPunct="0">
        <a:spcBef>
          <a:spcPct val="20000"/>
        </a:spcBef>
        <a:spcAft>
          <a:spcPct val="0"/>
        </a:spcAft>
        <a:buFont typeface="Arial" panose="020B0604020202020204" pitchFamily="34" charset="0"/>
        <a:buChar char="–"/>
        <a:defRPr sz="2822" kern="1200">
          <a:solidFill>
            <a:schemeClr val="tx1"/>
          </a:solidFill>
          <a:latin typeface="+mn-lt"/>
          <a:ea typeface="+mn-ea"/>
          <a:cs typeface="+mn-cs"/>
        </a:defRPr>
      </a:lvl2pPr>
      <a:lvl3pPr marL="1114484" indent="-222625" algn="l" defTabSz="891859" rtl="0" eaLnBrk="0" fontAlgn="base" hangingPunct="0">
        <a:spcBef>
          <a:spcPct val="20000"/>
        </a:spcBef>
        <a:spcAft>
          <a:spcPct val="0"/>
        </a:spcAft>
        <a:buFont typeface="Arial" panose="020B0604020202020204" pitchFamily="34" charset="0"/>
        <a:buChar char="•"/>
        <a:defRPr sz="2309" kern="1200">
          <a:solidFill>
            <a:schemeClr val="tx1"/>
          </a:solidFill>
          <a:latin typeface="+mn-lt"/>
          <a:ea typeface="+mn-ea"/>
          <a:cs typeface="+mn-cs"/>
        </a:defRPr>
      </a:lvl3pPr>
      <a:lvl4pPr marL="1559735" indent="-222625" algn="l" defTabSz="891859" rtl="0" eaLnBrk="0" fontAlgn="base" hangingPunct="0">
        <a:spcBef>
          <a:spcPct val="20000"/>
        </a:spcBef>
        <a:spcAft>
          <a:spcPct val="0"/>
        </a:spcAft>
        <a:buFont typeface="Arial" panose="020B0604020202020204" pitchFamily="34" charset="0"/>
        <a:buChar char="–"/>
        <a:defRPr sz="1967" kern="1200">
          <a:solidFill>
            <a:schemeClr val="tx1"/>
          </a:solidFill>
          <a:latin typeface="+mn-lt"/>
          <a:ea typeface="+mn-ea"/>
          <a:cs typeface="+mn-cs"/>
        </a:defRPr>
      </a:lvl4pPr>
      <a:lvl5pPr marL="2006343" indent="-222625" algn="l" defTabSz="891859" rtl="0" eaLnBrk="0" fontAlgn="base" hangingPunct="0">
        <a:spcBef>
          <a:spcPct val="20000"/>
        </a:spcBef>
        <a:spcAft>
          <a:spcPct val="0"/>
        </a:spcAft>
        <a:buFont typeface="Arial" panose="020B0604020202020204" pitchFamily="34" charset="0"/>
        <a:buChar char="»"/>
        <a:defRPr sz="1967" kern="1200">
          <a:solidFill>
            <a:schemeClr val="tx1"/>
          </a:solidFill>
          <a:latin typeface="+mn-lt"/>
          <a:ea typeface="+mn-ea"/>
          <a:cs typeface="+mn-cs"/>
        </a:defRPr>
      </a:lvl5pPr>
      <a:lvl6pPr marL="2452623"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6pPr>
      <a:lvl7pPr marL="2898554"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7pPr>
      <a:lvl8pPr marL="3344486"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8pPr>
      <a:lvl9pPr marL="3790417" indent="-222966" algn="l" defTabSz="891863" rtl="0" eaLnBrk="1" latinLnBrk="0" hangingPunct="1">
        <a:spcBef>
          <a:spcPct val="20000"/>
        </a:spcBef>
        <a:buFont typeface="Arial" pitchFamily="34" charset="0"/>
        <a:buChar char="•"/>
        <a:defRPr sz="1967" kern="1200">
          <a:solidFill>
            <a:schemeClr val="tx1"/>
          </a:solidFill>
          <a:latin typeface="+mn-lt"/>
          <a:ea typeface="+mn-ea"/>
          <a:cs typeface="+mn-cs"/>
        </a:defRPr>
      </a:lvl9pPr>
    </p:bodyStyle>
    <p:otherStyle>
      <a:defPPr>
        <a:defRPr lang="en-US"/>
      </a:defPPr>
      <a:lvl1pPr marL="0" algn="l" defTabSz="891863" rtl="0" eaLnBrk="1" latinLnBrk="0" hangingPunct="1">
        <a:defRPr sz="1796" kern="1200">
          <a:solidFill>
            <a:schemeClr val="tx1"/>
          </a:solidFill>
          <a:latin typeface="+mn-lt"/>
          <a:ea typeface="+mn-ea"/>
          <a:cs typeface="+mn-cs"/>
        </a:defRPr>
      </a:lvl1pPr>
      <a:lvl2pPr marL="445931" algn="l" defTabSz="891863" rtl="0" eaLnBrk="1" latinLnBrk="0" hangingPunct="1">
        <a:defRPr sz="1796" kern="1200">
          <a:solidFill>
            <a:schemeClr val="tx1"/>
          </a:solidFill>
          <a:latin typeface="+mn-lt"/>
          <a:ea typeface="+mn-ea"/>
          <a:cs typeface="+mn-cs"/>
        </a:defRPr>
      </a:lvl2pPr>
      <a:lvl3pPr marL="891863" algn="l" defTabSz="891863" rtl="0" eaLnBrk="1" latinLnBrk="0" hangingPunct="1">
        <a:defRPr sz="1796" kern="1200">
          <a:solidFill>
            <a:schemeClr val="tx1"/>
          </a:solidFill>
          <a:latin typeface="+mn-lt"/>
          <a:ea typeface="+mn-ea"/>
          <a:cs typeface="+mn-cs"/>
        </a:defRPr>
      </a:lvl3pPr>
      <a:lvl4pPr marL="1337795" algn="l" defTabSz="891863" rtl="0" eaLnBrk="1" latinLnBrk="0" hangingPunct="1">
        <a:defRPr sz="1796" kern="1200">
          <a:solidFill>
            <a:schemeClr val="tx1"/>
          </a:solidFill>
          <a:latin typeface="+mn-lt"/>
          <a:ea typeface="+mn-ea"/>
          <a:cs typeface="+mn-cs"/>
        </a:defRPr>
      </a:lvl4pPr>
      <a:lvl5pPr marL="1783725" algn="l" defTabSz="891863" rtl="0" eaLnBrk="1" latinLnBrk="0" hangingPunct="1">
        <a:defRPr sz="1796" kern="1200">
          <a:solidFill>
            <a:schemeClr val="tx1"/>
          </a:solidFill>
          <a:latin typeface="+mn-lt"/>
          <a:ea typeface="+mn-ea"/>
          <a:cs typeface="+mn-cs"/>
        </a:defRPr>
      </a:lvl5pPr>
      <a:lvl6pPr marL="2229657" algn="l" defTabSz="891863" rtl="0" eaLnBrk="1" latinLnBrk="0" hangingPunct="1">
        <a:defRPr sz="1796" kern="1200">
          <a:solidFill>
            <a:schemeClr val="tx1"/>
          </a:solidFill>
          <a:latin typeface="+mn-lt"/>
          <a:ea typeface="+mn-ea"/>
          <a:cs typeface="+mn-cs"/>
        </a:defRPr>
      </a:lvl6pPr>
      <a:lvl7pPr marL="2675588" algn="l" defTabSz="891863" rtl="0" eaLnBrk="1" latinLnBrk="0" hangingPunct="1">
        <a:defRPr sz="1796" kern="1200">
          <a:solidFill>
            <a:schemeClr val="tx1"/>
          </a:solidFill>
          <a:latin typeface="+mn-lt"/>
          <a:ea typeface="+mn-ea"/>
          <a:cs typeface="+mn-cs"/>
        </a:defRPr>
      </a:lvl7pPr>
      <a:lvl8pPr marL="3121519" algn="l" defTabSz="891863" rtl="0" eaLnBrk="1" latinLnBrk="0" hangingPunct="1">
        <a:defRPr sz="1796" kern="1200">
          <a:solidFill>
            <a:schemeClr val="tx1"/>
          </a:solidFill>
          <a:latin typeface="+mn-lt"/>
          <a:ea typeface="+mn-ea"/>
          <a:cs typeface="+mn-cs"/>
        </a:defRPr>
      </a:lvl8pPr>
      <a:lvl9pPr marL="3567452" algn="l" defTabSz="891863" rtl="0" eaLnBrk="1" latinLnBrk="0" hangingPunct="1">
        <a:defRPr sz="179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stem.org.uk/system/files/elibrary-resources/legacy_files_migrated/25007-Is%20the%20UK%20an%20Outlier_Nuffield%20Foundation_v_FINAL.pdf"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stem.org.uk/core-maths/teacher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mei.org.uk/app/uploads/2021/08/Summary_of_Core_Maths_entries_and_results.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meiassets.blob.core.windows.net/amsp-uploads/uploads/files/d2dafdf11851be11278005c086c0b4a5.pdf"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tiff"/><Relationship Id="rId7" Type="http://schemas.openxmlformats.org/officeDocument/2006/relationships/image" Target="../media/image12.tif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tiff"/><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hyperlink" Target="https://padlet.com/catherine_vansaarloos/GettingStartedwithCoreMaths"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hyperlink" Target="https://www.stem.org.uk/resources/elibrary/resource/458841/heart-rate#&amp;gid=undefined&amp;pid=2" TargetMode="External"/><Relationship Id="rId13" Type="http://schemas.openxmlformats.org/officeDocument/2006/relationships/diagramData" Target="../diagrams/data1.xml"/><Relationship Id="rId18" Type="http://schemas.openxmlformats.org/officeDocument/2006/relationships/slide" Target="slide4.xml"/><Relationship Id="rId3" Type="http://schemas.openxmlformats.org/officeDocument/2006/relationships/hyperlink" Target="http://www.nuffieldfoundation.org/fsmqs/level-3-algebra#Maximum%20and%20minimum%20problems" TargetMode="External"/><Relationship Id="rId7" Type="http://schemas.openxmlformats.org/officeDocument/2006/relationships/hyperlink" Target="https://www.stem.org.uk/resources/elibrary/resource/282722/who-has-best-results" TargetMode="External"/><Relationship Id="rId12" Type="http://schemas.openxmlformats.org/officeDocument/2006/relationships/hyperlink" Target="http://allaboutmaths.aqa.org.uk/index.asp?CurrMenu=182" TargetMode="External"/><Relationship Id="rId17" Type="http://schemas.microsoft.com/office/2007/relationships/diagramDrawing" Target="../diagrams/drawing1.xml"/><Relationship Id="rId2" Type="http://schemas.openxmlformats.org/officeDocument/2006/relationships/hyperlink" Target="http://www.nuffieldfoundation.org/fsmqs/level-3-data-analysis#HE%20applications" TargetMode="External"/><Relationship Id="rId16" Type="http://schemas.openxmlformats.org/officeDocument/2006/relationships/diagramColors" Target="../diagrams/colors1.xml"/><Relationship Id="rId1" Type="http://schemas.openxmlformats.org/officeDocument/2006/relationships/slideLayout" Target="../slideLayouts/slideLayout18.xml"/><Relationship Id="rId6" Type="http://schemas.openxmlformats.org/officeDocument/2006/relationships/hyperlink" Target="https://www.stem.org.uk/resources/elibrary/resource/76283/mammals" TargetMode="External"/><Relationship Id="rId11" Type="http://schemas.openxmlformats.org/officeDocument/2006/relationships/hyperlink" Target="http://integralmaths.org/course/view.php?id=166&amp;section=11" TargetMode="External"/><Relationship Id="rId5" Type="http://schemas.openxmlformats.org/officeDocument/2006/relationships/hyperlink" Target="https://www.stem.org.uk/resources/elibrary/resource/75935/eurovision-2015" TargetMode="External"/><Relationship Id="rId15" Type="http://schemas.openxmlformats.org/officeDocument/2006/relationships/diagramQuickStyle" Target="../diagrams/quickStyle1.xml"/><Relationship Id="rId10" Type="http://schemas.openxmlformats.org/officeDocument/2006/relationships/hyperlink" Target="http://integralmaths.org/course/view.php?id=166&amp;section=8" TargetMode="External"/><Relationship Id="rId4" Type="http://schemas.openxmlformats.org/officeDocument/2006/relationships/hyperlink" Target="http://www.nuffieldfoundation.org/fsmqs/fsmq-level-3-personal-finance-original-activities" TargetMode="External"/><Relationship Id="rId9" Type="http://schemas.openxmlformats.org/officeDocument/2006/relationships/hyperlink" Target="http://integralmaths.org/course/view.php?id=166&amp;section=5" TargetMode="External"/><Relationship Id="rId1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hyperlink" Target="https://padlet.com/lastcenturion1985/CoreMathsAQA" TargetMode="External"/><Relationship Id="rId4" Type="http://schemas.openxmlformats.org/officeDocument/2006/relationships/hyperlink" Target="https://reflectivemaths.wordpress.com/category/core-math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47.tif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6.xml"/><Relationship Id="rId1" Type="http://schemas.openxmlformats.org/officeDocument/2006/relationships/video" Target="https://www.youtube.com/embed/_q4DrUHKC0Q?feature=oembed"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2" Type="http://schemas.openxmlformats.org/officeDocument/2006/relationships/image" Target="../media/image52.tmp"/><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3.tmp"/><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padlet.com/lastcenturion1985/CoreMathsAQA" TargetMode="External"/><Relationship Id="rId7" Type="http://schemas.openxmlformats.org/officeDocument/2006/relationships/image" Target="../media/image73.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hyperlink" Target="https://padlet.com/catherine_vansaarloos/TeachingFinance"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6.xml"/><Relationship Id="rId1" Type="http://schemas.openxmlformats.org/officeDocument/2006/relationships/video" Target="https://www.youtube.com/embed/_q4DrUHKC0Q?feature=oembed"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create.kahoot.it/share/y12-core-maths-correlation-and-regression-so-far/bf47460e-224c-477e-8f5c-af1fa0dd705f"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2.xml"/><Relationship Id="rId1" Type="http://schemas.openxmlformats.org/officeDocument/2006/relationships/video" Target="https://www.youtube.com/embed/1jOBRkr3f1Y?feature=oembed"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6543"/>
            <a:ext cx="7772400" cy="1311918"/>
          </a:xfrm>
        </p:spPr>
        <p:txBody>
          <a:bodyPr>
            <a:normAutofit fontScale="90000"/>
          </a:bodyPr>
          <a:lstStyle/>
          <a:p>
            <a:r>
              <a:rPr lang="en-GB" dirty="0">
                <a:latin typeface="Arial Rounded MT Bold" charset="0"/>
                <a:ea typeface="Arial Rounded MT Bold" charset="0"/>
                <a:cs typeface="Arial Rounded MT Bold" charset="0"/>
              </a:rPr>
              <a:t>Teaching and Developing </a:t>
            </a:r>
            <a:br>
              <a:rPr lang="en-GB" dirty="0">
                <a:latin typeface="Arial Rounded MT Bold" charset="0"/>
                <a:ea typeface="Arial Rounded MT Bold" charset="0"/>
                <a:cs typeface="Arial Rounded MT Bold" charset="0"/>
              </a:rPr>
            </a:br>
            <a:r>
              <a:rPr lang="en-GB" dirty="0">
                <a:latin typeface="Arial Rounded MT Bold" charset="0"/>
                <a:ea typeface="Arial Rounded MT Bold" charset="0"/>
                <a:cs typeface="Arial Rounded MT Bold" charset="0"/>
              </a:rPr>
              <a:t>Core Maths </a:t>
            </a:r>
          </a:p>
        </p:txBody>
      </p:sp>
      <p:sp>
        <p:nvSpPr>
          <p:cNvPr id="3" name="Subtitle 2"/>
          <p:cNvSpPr>
            <a:spLocks noGrp="1"/>
          </p:cNvSpPr>
          <p:nvPr>
            <p:ph type="subTitle" idx="1"/>
          </p:nvPr>
        </p:nvSpPr>
        <p:spPr/>
        <p:txBody>
          <a:bodyPr>
            <a:normAutofit/>
          </a:bodyPr>
          <a:lstStyle/>
          <a:p>
            <a:r>
              <a:rPr lang="en-GB" sz="3200" dirty="0"/>
              <a:t>Nikki Cooper</a:t>
            </a:r>
          </a:p>
          <a:p>
            <a:r>
              <a:rPr lang="en-GB" sz="3200" dirty="0"/>
              <a:t>@</a:t>
            </a:r>
            <a:r>
              <a:rPr lang="en-GB" sz="3200" dirty="0" err="1"/>
              <a:t>mathszest</a:t>
            </a:r>
            <a:endParaRPr lang="en-GB" sz="3200" dirty="0"/>
          </a:p>
          <a:p>
            <a:endParaRPr lang="en-GB" sz="3200" dirty="0"/>
          </a:p>
        </p:txBody>
      </p:sp>
    </p:spTree>
    <p:extLst>
      <p:ext uri="{BB962C8B-B14F-4D97-AF65-F5344CB8AC3E}">
        <p14:creationId xmlns:p14="http://schemas.microsoft.com/office/powerpoint/2010/main" val="3048732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0130" y="116632"/>
            <a:ext cx="2930610" cy="584775"/>
          </a:xfrm>
          <a:prstGeom prst="rect">
            <a:avLst/>
          </a:prstGeom>
          <a:solidFill>
            <a:schemeClr val="accent6">
              <a:lumMod val="40000"/>
              <a:lumOff val="60000"/>
            </a:schemeClr>
          </a:solidFill>
        </p:spPr>
        <p:txBody>
          <a:bodyPr wrap="none" rtlCol="0">
            <a:spAutoFit/>
          </a:bodyPr>
          <a:lstStyle/>
          <a:p>
            <a:r>
              <a:rPr lang="en-GB" sz="3200" b="1" dirty="0"/>
              <a:t>Gender Parity</a:t>
            </a:r>
          </a:p>
        </p:txBody>
      </p:sp>
      <p:sp>
        <p:nvSpPr>
          <p:cNvPr id="3" name="Rectangle 2"/>
          <p:cNvSpPr/>
          <p:nvPr/>
        </p:nvSpPr>
        <p:spPr>
          <a:xfrm>
            <a:off x="251520" y="858029"/>
            <a:ext cx="8628364" cy="1631216"/>
          </a:xfrm>
          <a:prstGeom prst="rect">
            <a:avLst/>
          </a:prstGeom>
        </p:spPr>
        <p:txBody>
          <a:bodyPr wrap="square">
            <a:spAutoFit/>
          </a:bodyPr>
          <a:lstStyle/>
          <a:p>
            <a:r>
              <a:rPr lang="en-GB" sz="2000" dirty="0">
                <a:solidFill>
                  <a:srgbClr val="141414"/>
                </a:solidFill>
                <a:latin typeface="Century Gothic" panose="020B0502020202020204" pitchFamily="34" charset="0"/>
              </a:rPr>
              <a:t>Now in its 14th year, the Global Gender Gap Report 2020 benchmarks 153 countries on their progress towards gender parity in four dimensions: Economic Participation and Opportunity, Educational Attainment, Health and Survival and Political Empowerment.</a:t>
            </a:r>
            <a:endParaRPr lang="en-GB" sz="2000" dirty="0">
              <a:latin typeface="Century Gothic" panose="020B0502020202020204" pitchFamily="34" charset="0"/>
            </a:endParaRPr>
          </a:p>
        </p:txBody>
      </p:sp>
      <p:sp>
        <p:nvSpPr>
          <p:cNvPr id="4" name="TextBox 3"/>
          <p:cNvSpPr txBox="1"/>
          <p:nvPr/>
        </p:nvSpPr>
        <p:spPr>
          <a:xfrm>
            <a:off x="386513" y="2584160"/>
            <a:ext cx="8358378" cy="400110"/>
          </a:xfrm>
          <a:prstGeom prst="rect">
            <a:avLst/>
          </a:prstGeom>
          <a:noFill/>
        </p:spPr>
        <p:txBody>
          <a:bodyPr wrap="none" rtlCol="0">
            <a:spAutoFit/>
          </a:bodyPr>
          <a:lstStyle/>
          <a:p>
            <a:r>
              <a:rPr lang="en-GB" sz="2000" b="1" dirty="0"/>
              <a:t>Match the country with the Gender Parity rank in the 153 countries</a:t>
            </a:r>
          </a:p>
        </p:txBody>
      </p:sp>
      <p:sp>
        <p:nvSpPr>
          <p:cNvPr id="5" name="TextBox 4"/>
          <p:cNvSpPr txBox="1"/>
          <p:nvPr/>
        </p:nvSpPr>
        <p:spPr>
          <a:xfrm>
            <a:off x="746226" y="3997649"/>
            <a:ext cx="1702710" cy="584775"/>
          </a:xfrm>
          <a:prstGeom prst="rect">
            <a:avLst/>
          </a:prstGeom>
          <a:noFill/>
        </p:spPr>
        <p:txBody>
          <a:bodyPr wrap="none" rtlCol="0">
            <a:spAutoFit/>
          </a:bodyPr>
          <a:lstStyle/>
          <a:p>
            <a:r>
              <a:rPr lang="en-GB" sz="3200" dirty="0"/>
              <a:t>Iceland</a:t>
            </a:r>
          </a:p>
        </p:txBody>
      </p:sp>
      <p:sp>
        <p:nvSpPr>
          <p:cNvPr id="6" name="TextBox 5"/>
          <p:cNvSpPr txBox="1"/>
          <p:nvPr/>
        </p:nvSpPr>
        <p:spPr>
          <a:xfrm>
            <a:off x="751702" y="3507823"/>
            <a:ext cx="2775119" cy="584775"/>
          </a:xfrm>
          <a:prstGeom prst="rect">
            <a:avLst/>
          </a:prstGeom>
          <a:noFill/>
        </p:spPr>
        <p:txBody>
          <a:bodyPr wrap="none" rtlCol="0">
            <a:spAutoFit/>
          </a:bodyPr>
          <a:lstStyle/>
          <a:p>
            <a:r>
              <a:rPr lang="en-GB" sz="3200" dirty="0"/>
              <a:t>United States</a:t>
            </a:r>
          </a:p>
        </p:txBody>
      </p:sp>
      <p:sp>
        <p:nvSpPr>
          <p:cNvPr id="7" name="TextBox 6"/>
          <p:cNvSpPr txBox="1"/>
          <p:nvPr/>
        </p:nvSpPr>
        <p:spPr>
          <a:xfrm>
            <a:off x="713420" y="4977301"/>
            <a:ext cx="1473480" cy="584775"/>
          </a:xfrm>
          <a:prstGeom prst="rect">
            <a:avLst/>
          </a:prstGeom>
          <a:noFill/>
        </p:spPr>
        <p:txBody>
          <a:bodyPr wrap="none" rtlCol="0">
            <a:spAutoFit/>
          </a:bodyPr>
          <a:lstStyle/>
          <a:p>
            <a:r>
              <a:rPr lang="en-GB" sz="3200" dirty="0"/>
              <a:t>Japan</a:t>
            </a:r>
          </a:p>
        </p:txBody>
      </p:sp>
      <p:sp>
        <p:nvSpPr>
          <p:cNvPr id="8" name="TextBox 7"/>
          <p:cNvSpPr txBox="1"/>
          <p:nvPr/>
        </p:nvSpPr>
        <p:spPr>
          <a:xfrm>
            <a:off x="733703" y="5478886"/>
            <a:ext cx="1362874" cy="584775"/>
          </a:xfrm>
          <a:prstGeom prst="rect">
            <a:avLst/>
          </a:prstGeom>
          <a:noFill/>
        </p:spPr>
        <p:txBody>
          <a:bodyPr wrap="none" rtlCol="0">
            <a:spAutoFit/>
          </a:bodyPr>
          <a:lstStyle/>
          <a:p>
            <a:r>
              <a:rPr lang="en-GB" sz="3200" dirty="0"/>
              <a:t>Russia</a:t>
            </a:r>
          </a:p>
        </p:txBody>
      </p:sp>
      <p:sp>
        <p:nvSpPr>
          <p:cNvPr id="9" name="TextBox 8"/>
          <p:cNvSpPr txBox="1"/>
          <p:nvPr/>
        </p:nvSpPr>
        <p:spPr>
          <a:xfrm>
            <a:off x="764020" y="2993237"/>
            <a:ext cx="3369833" cy="584775"/>
          </a:xfrm>
          <a:prstGeom prst="rect">
            <a:avLst/>
          </a:prstGeom>
          <a:noFill/>
        </p:spPr>
        <p:txBody>
          <a:bodyPr wrap="none" rtlCol="0">
            <a:spAutoFit/>
          </a:bodyPr>
          <a:lstStyle/>
          <a:p>
            <a:r>
              <a:rPr lang="en-GB" sz="3200" dirty="0"/>
              <a:t>United Kingdom</a:t>
            </a:r>
          </a:p>
        </p:txBody>
      </p:sp>
      <p:sp>
        <p:nvSpPr>
          <p:cNvPr id="10" name="TextBox 9"/>
          <p:cNvSpPr txBox="1"/>
          <p:nvPr/>
        </p:nvSpPr>
        <p:spPr>
          <a:xfrm>
            <a:off x="746226" y="4460970"/>
            <a:ext cx="2746265" cy="584775"/>
          </a:xfrm>
          <a:prstGeom prst="rect">
            <a:avLst/>
          </a:prstGeom>
          <a:noFill/>
        </p:spPr>
        <p:txBody>
          <a:bodyPr wrap="none" rtlCol="0">
            <a:spAutoFit/>
          </a:bodyPr>
          <a:lstStyle/>
          <a:p>
            <a:r>
              <a:rPr lang="en-GB" sz="3200" dirty="0"/>
              <a:t>Saudi Arabia</a:t>
            </a:r>
          </a:p>
        </p:txBody>
      </p:sp>
      <p:sp>
        <p:nvSpPr>
          <p:cNvPr id="11" name="TextBox 10"/>
          <p:cNvSpPr txBox="1"/>
          <p:nvPr/>
        </p:nvSpPr>
        <p:spPr>
          <a:xfrm>
            <a:off x="6084168" y="2951059"/>
            <a:ext cx="724878" cy="584775"/>
          </a:xfrm>
          <a:prstGeom prst="rect">
            <a:avLst/>
          </a:prstGeom>
          <a:noFill/>
        </p:spPr>
        <p:txBody>
          <a:bodyPr wrap="none" rtlCol="0">
            <a:spAutoFit/>
          </a:bodyPr>
          <a:lstStyle/>
          <a:p>
            <a:r>
              <a:rPr lang="en-GB" sz="3200" dirty="0"/>
              <a:t>1</a:t>
            </a:r>
            <a:r>
              <a:rPr lang="en-GB" sz="3200" baseline="30000" dirty="0"/>
              <a:t>st</a:t>
            </a:r>
            <a:r>
              <a:rPr lang="en-GB" sz="3200" dirty="0"/>
              <a:t> </a:t>
            </a:r>
          </a:p>
        </p:txBody>
      </p:sp>
      <p:sp>
        <p:nvSpPr>
          <p:cNvPr id="12" name="TextBox 11"/>
          <p:cNvSpPr txBox="1"/>
          <p:nvPr/>
        </p:nvSpPr>
        <p:spPr>
          <a:xfrm>
            <a:off x="6084167" y="3380724"/>
            <a:ext cx="952505" cy="584775"/>
          </a:xfrm>
          <a:prstGeom prst="rect">
            <a:avLst/>
          </a:prstGeom>
          <a:noFill/>
        </p:spPr>
        <p:txBody>
          <a:bodyPr wrap="none" rtlCol="0">
            <a:spAutoFit/>
          </a:bodyPr>
          <a:lstStyle/>
          <a:p>
            <a:r>
              <a:rPr lang="en-GB" sz="3200" dirty="0"/>
              <a:t>21</a:t>
            </a:r>
            <a:r>
              <a:rPr lang="en-GB" sz="3200" baseline="30000" dirty="0"/>
              <a:t>st</a:t>
            </a:r>
            <a:r>
              <a:rPr lang="en-GB" sz="3200" dirty="0"/>
              <a:t> </a:t>
            </a:r>
          </a:p>
        </p:txBody>
      </p:sp>
      <p:sp>
        <p:nvSpPr>
          <p:cNvPr id="13" name="TextBox 12"/>
          <p:cNvSpPr txBox="1"/>
          <p:nvPr/>
        </p:nvSpPr>
        <p:spPr>
          <a:xfrm>
            <a:off x="6084168" y="3900138"/>
            <a:ext cx="1023037" cy="584775"/>
          </a:xfrm>
          <a:prstGeom prst="rect">
            <a:avLst/>
          </a:prstGeom>
          <a:noFill/>
        </p:spPr>
        <p:txBody>
          <a:bodyPr wrap="none" rtlCol="0">
            <a:spAutoFit/>
          </a:bodyPr>
          <a:lstStyle/>
          <a:p>
            <a:r>
              <a:rPr lang="en-GB" sz="3200" dirty="0"/>
              <a:t>53</a:t>
            </a:r>
            <a:r>
              <a:rPr lang="en-GB" sz="3200" baseline="30000" dirty="0"/>
              <a:t>rd</a:t>
            </a:r>
            <a:r>
              <a:rPr lang="en-GB" sz="3200" dirty="0"/>
              <a:t> </a:t>
            </a:r>
          </a:p>
        </p:txBody>
      </p:sp>
      <p:sp>
        <p:nvSpPr>
          <p:cNvPr id="14" name="TextBox 13"/>
          <p:cNvSpPr txBox="1"/>
          <p:nvPr/>
        </p:nvSpPr>
        <p:spPr>
          <a:xfrm>
            <a:off x="6084167" y="5494702"/>
            <a:ext cx="1241045" cy="584775"/>
          </a:xfrm>
          <a:prstGeom prst="rect">
            <a:avLst/>
          </a:prstGeom>
          <a:noFill/>
        </p:spPr>
        <p:txBody>
          <a:bodyPr wrap="none" rtlCol="0">
            <a:spAutoFit/>
          </a:bodyPr>
          <a:lstStyle/>
          <a:p>
            <a:r>
              <a:rPr lang="en-GB" sz="3200" dirty="0"/>
              <a:t>146</a:t>
            </a:r>
            <a:r>
              <a:rPr lang="en-GB" sz="3200" baseline="30000" dirty="0"/>
              <a:t>th</a:t>
            </a:r>
            <a:r>
              <a:rPr lang="en-GB" sz="3200" dirty="0"/>
              <a:t> </a:t>
            </a:r>
          </a:p>
        </p:txBody>
      </p:sp>
      <p:sp>
        <p:nvSpPr>
          <p:cNvPr id="15" name="TextBox 14"/>
          <p:cNvSpPr txBox="1"/>
          <p:nvPr/>
        </p:nvSpPr>
        <p:spPr>
          <a:xfrm>
            <a:off x="6084167" y="4999677"/>
            <a:ext cx="1180131" cy="584775"/>
          </a:xfrm>
          <a:prstGeom prst="rect">
            <a:avLst/>
          </a:prstGeom>
          <a:noFill/>
        </p:spPr>
        <p:txBody>
          <a:bodyPr wrap="none" rtlCol="0">
            <a:spAutoFit/>
          </a:bodyPr>
          <a:lstStyle/>
          <a:p>
            <a:r>
              <a:rPr lang="en-GB" sz="3200" dirty="0"/>
              <a:t>121</a:t>
            </a:r>
            <a:r>
              <a:rPr lang="en-GB" sz="3200" baseline="30000" dirty="0"/>
              <a:t>st</a:t>
            </a:r>
            <a:r>
              <a:rPr lang="en-GB" sz="3200" dirty="0"/>
              <a:t> </a:t>
            </a:r>
          </a:p>
        </p:txBody>
      </p:sp>
      <p:sp>
        <p:nvSpPr>
          <p:cNvPr id="16" name="TextBox 15"/>
          <p:cNvSpPr txBox="1"/>
          <p:nvPr/>
        </p:nvSpPr>
        <p:spPr>
          <a:xfrm>
            <a:off x="6110770" y="4419086"/>
            <a:ext cx="952505" cy="584775"/>
          </a:xfrm>
          <a:prstGeom prst="rect">
            <a:avLst/>
          </a:prstGeom>
          <a:noFill/>
        </p:spPr>
        <p:txBody>
          <a:bodyPr wrap="none" rtlCol="0">
            <a:spAutoFit/>
          </a:bodyPr>
          <a:lstStyle/>
          <a:p>
            <a:r>
              <a:rPr lang="en-GB" sz="3200" dirty="0"/>
              <a:t>81</a:t>
            </a:r>
            <a:r>
              <a:rPr lang="en-GB" sz="3200" baseline="30000" dirty="0"/>
              <a:t>st</a:t>
            </a:r>
            <a:r>
              <a:rPr lang="en-GB" sz="3200" dirty="0"/>
              <a:t> </a:t>
            </a:r>
          </a:p>
        </p:txBody>
      </p:sp>
      <p:cxnSp>
        <p:nvCxnSpPr>
          <p:cNvPr id="18" name="Straight Connector 17"/>
          <p:cNvCxnSpPr>
            <a:cxnSpLocks/>
            <a:stCxn id="9" idx="3"/>
            <a:endCxn id="12" idx="1"/>
          </p:cNvCxnSpPr>
          <p:nvPr/>
        </p:nvCxnSpPr>
        <p:spPr>
          <a:xfrm>
            <a:off x="4133853" y="3285625"/>
            <a:ext cx="1950314" cy="387487"/>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Straight Connector 18"/>
          <p:cNvCxnSpPr>
            <a:cxnSpLocks/>
            <a:endCxn id="13" idx="1"/>
          </p:cNvCxnSpPr>
          <p:nvPr/>
        </p:nvCxnSpPr>
        <p:spPr>
          <a:xfrm>
            <a:off x="3590545" y="3755164"/>
            <a:ext cx="2493623" cy="437362"/>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Straight Connector 20"/>
          <p:cNvCxnSpPr>
            <a:cxnSpLocks/>
            <a:endCxn id="11" idx="1"/>
          </p:cNvCxnSpPr>
          <p:nvPr/>
        </p:nvCxnSpPr>
        <p:spPr>
          <a:xfrm flipV="1">
            <a:off x="2992245" y="3243447"/>
            <a:ext cx="3091923" cy="1000248"/>
          </a:xfrm>
          <a:prstGeom prst="line">
            <a:avLst/>
          </a:prstGeom>
        </p:spPr>
        <p:style>
          <a:lnRef idx="3">
            <a:schemeClr val="accent2"/>
          </a:lnRef>
          <a:fillRef idx="0">
            <a:schemeClr val="accent2"/>
          </a:fillRef>
          <a:effectRef idx="2">
            <a:schemeClr val="accent2"/>
          </a:effectRef>
          <a:fontRef idx="minor">
            <a:schemeClr val="tx1"/>
          </a:fontRef>
        </p:style>
      </p:cxnSp>
      <p:cxnSp>
        <p:nvCxnSpPr>
          <p:cNvPr id="23" name="Straight Connector 22"/>
          <p:cNvCxnSpPr>
            <a:cxnSpLocks/>
            <a:endCxn id="14" idx="1"/>
          </p:cNvCxnSpPr>
          <p:nvPr/>
        </p:nvCxnSpPr>
        <p:spPr>
          <a:xfrm>
            <a:off x="3114261" y="4757530"/>
            <a:ext cx="2969906" cy="1029560"/>
          </a:xfrm>
          <a:prstGeom prst="line">
            <a:avLst/>
          </a:prstGeom>
        </p:spPr>
        <p:style>
          <a:lnRef idx="3">
            <a:schemeClr val="accent2"/>
          </a:lnRef>
          <a:fillRef idx="0">
            <a:schemeClr val="accent2"/>
          </a:fillRef>
          <a:effectRef idx="2">
            <a:schemeClr val="accent2"/>
          </a:effectRef>
          <a:fontRef idx="minor">
            <a:schemeClr val="tx1"/>
          </a:fontRef>
        </p:style>
      </p:cxnSp>
      <p:cxnSp>
        <p:nvCxnSpPr>
          <p:cNvPr id="25" name="Straight Connector 24"/>
          <p:cNvCxnSpPr>
            <a:cxnSpLocks/>
            <a:endCxn id="15" idx="1"/>
          </p:cNvCxnSpPr>
          <p:nvPr/>
        </p:nvCxnSpPr>
        <p:spPr>
          <a:xfrm flipV="1">
            <a:off x="2230381" y="5292065"/>
            <a:ext cx="3853786" cy="23965"/>
          </a:xfrm>
          <a:prstGeom prst="line">
            <a:avLst/>
          </a:prstGeom>
        </p:spPr>
        <p:style>
          <a:lnRef idx="3">
            <a:schemeClr val="accent2"/>
          </a:lnRef>
          <a:fillRef idx="0">
            <a:schemeClr val="accent2"/>
          </a:fillRef>
          <a:effectRef idx="2">
            <a:schemeClr val="accent2"/>
          </a:effectRef>
          <a:fontRef idx="minor">
            <a:schemeClr val="tx1"/>
          </a:fontRef>
        </p:style>
      </p:cxnSp>
      <p:cxnSp>
        <p:nvCxnSpPr>
          <p:cNvPr id="27" name="Straight Connector 26"/>
          <p:cNvCxnSpPr>
            <a:cxnSpLocks/>
          </p:cNvCxnSpPr>
          <p:nvPr/>
        </p:nvCxnSpPr>
        <p:spPr>
          <a:xfrm flipV="1">
            <a:off x="2183539" y="4682352"/>
            <a:ext cx="3756613" cy="1080857"/>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02895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59001"/>
            <a:ext cx="7772400" cy="1311918"/>
          </a:xfrm>
        </p:spPr>
        <p:txBody>
          <a:bodyPr>
            <a:normAutofit fontScale="90000"/>
          </a:bodyPr>
          <a:lstStyle/>
          <a:p>
            <a:r>
              <a:rPr lang="en-GB" dirty="0">
                <a:latin typeface="Arial Rounded MT Bold" charset="0"/>
                <a:ea typeface="Arial Rounded MT Bold" charset="0"/>
                <a:cs typeface="Arial Rounded MT Bold" charset="0"/>
              </a:rPr>
              <a:t>Teaching and Developing </a:t>
            </a:r>
            <a:br>
              <a:rPr lang="en-GB" dirty="0">
                <a:latin typeface="Arial Rounded MT Bold" charset="0"/>
                <a:ea typeface="Arial Rounded MT Bold" charset="0"/>
                <a:cs typeface="Arial Rounded MT Bold" charset="0"/>
              </a:rPr>
            </a:br>
            <a:r>
              <a:rPr lang="en-GB" dirty="0">
                <a:latin typeface="Arial Rounded MT Bold" charset="0"/>
                <a:ea typeface="Arial Rounded MT Bold" charset="0"/>
                <a:cs typeface="Arial Rounded MT Bold" charset="0"/>
              </a:rPr>
              <a:t>Core Maths </a:t>
            </a:r>
          </a:p>
        </p:txBody>
      </p:sp>
      <p:sp>
        <p:nvSpPr>
          <p:cNvPr id="3" name="Subtitle 2"/>
          <p:cNvSpPr>
            <a:spLocks noGrp="1"/>
          </p:cNvSpPr>
          <p:nvPr>
            <p:ph type="subTitle" idx="1"/>
          </p:nvPr>
        </p:nvSpPr>
        <p:spPr>
          <a:xfrm>
            <a:off x="1143000" y="2871325"/>
            <a:ext cx="6858000" cy="1655762"/>
          </a:xfrm>
        </p:spPr>
        <p:txBody>
          <a:bodyPr>
            <a:normAutofit/>
          </a:bodyPr>
          <a:lstStyle/>
          <a:p>
            <a:r>
              <a:rPr lang="en-GB" sz="3200" dirty="0"/>
              <a:t>Nikki Cooper</a:t>
            </a:r>
          </a:p>
          <a:p>
            <a:r>
              <a:rPr lang="en-GB" sz="3200" dirty="0"/>
              <a:t>@</a:t>
            </a:r>
            <a:r>
              <a:rPr lang="en-GB" sz="3200" dirty="0" err="1"/>
              <a:t>mathszest</a:t>
            </a:r>
            <a:endParaRPr lang="en-GB" sz="3200" dirty="0"/>
          </a:p>
          <a:p>
            <a:endParaRPr lang="en-GB" sz="3200" dirty="0"/>
          </a:p>
        </p:txBody>
      </p:sp>
      <p:sp>
        <p:nvSpPr>
          <p:cNvPr id="4" name="TextBox 3">
            <a:extLst>
              <a:ext uri="{FF2B5EF4-FFF2-40B4-BE49-F238E27FC236}">
                <a16:creationId xmlns:a16="http://schemas.microsoft.com/office/drawing/2014/main" id="{590B96F8-47FD-9D72-63C1-61C1D1ADBFCB}"/>
              </a:ext>
            </a:extLst>
          </p:cNvPr>
          <p:cNvSpPr txBox="1"/>
          <p:nvPr/>
        </p:nvSpPr>
        <p:spPr>
          <a:xfrm>
            <a:off x="403412" y="4827494"/>
            <a:ext cx="7002238" cy="1938992"/>
          </a:xfrm>
          <a:prstGeom prst="rect">
            <a:avLst/>
          </a:prstGeom>
          <a:noFill/>
        </p:spPr>
        <p:txBody>
          <a:bodyPr wrap="none" rtlCol="0">
            <a:spAutoFit/>
          </a:bodyPr>
          <a:lstStyle/>
          <a:p>
            <a:r>
              <a:rPr lang="en-GB" sz="2400" dirty="0"/>
              <a:t>Teacher: 14 years, 3 schools</a:t>
            </a:r>
          </a:p>
          <a:p>
            <a:r>
              <a:rPr lang="en-GB" sz="2400" dirty="0"/>
              <a:t>Teaching core maths: 3 years – 1 exam sitting!</a:t>
            </a:r>
          </a:p>
          <a:p>
            <a:r>
              <a:rPr lang="en-GB" sz="2400" dirty="0"/>
              <a:t>2</a:t>
            </a:r>
            <a:r>
              <a:rPr lang="en-GB" sz="2400" baseline="30000" dirty="0"/>
              <a:t>nd</a:t>
            </a:r>
            <a:r>
              <a:rPr lang="en-GB" sz="2400" dirty="0"/>
              <a:t> in dept, KS3 lead, T&amp;L across curriculum</a:t>
            </a:r>
          </a:p>
          <a:p>
            <a:r>
              <a:rPr lang="en-GB" sz="2400" dirty="0"/>
              <a:t>From 4</a:t>
            </a:r>
            <a:r>
              <a:rPr lang="en-GB" sz="2400" baseline="30000" dirty="0"/>
              <a:t>th</a:t>
            </a:r>
            <a:r>
              <a:rPr lang="en-GB" sz="2400" dirty="0"/>
              <a:t> July: Head of Department!!</a:t>
            </a:r>
          </a:p>
          <a:p>
            <a:endParaRPr lang="en-GB" sz="2400" dirty="0"/>
          </a:p>
        </p:txBody>
      </p:sp>
    </p:spTree>
    <p:extLst>
      <p:ext uri="{BB962C8B-B14F-4D97-AF65-F5344CB8AC3E}">
        <p14:creationId xmlns:p14="http://schemas.microsoft.com/office/powerpoint/2010/main" val="398042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5C8C5F91-EC4A-C5C6-BCDC-714502B110C1}"/>
              </a:ext>
            </a:extLst>
          </p:cNvPr>
          <p:cNvGraphicFramePr>
            <a:graphicFrameLocks/>
          </p:cNvGraphicFramePr>
          <p:nvPr>
            <p:extLst>
              <p:ext uri="{D42A27DB-BD31-4B8C-83A1-F6EECF244321}">
                <p14:modId xmlns:p14="http://schemas.microsoft.com/office/powerpoint/2010/main" val="1248940453"/>
              </p:ext>
            </p:extLst>
          </p:nvPr>
        </p:nvGraphicFramePr>
        <p:xfrm>
          <a:off x="628650" y="1573250"/>
          <a:ext cx="7886699" cy="5284750"/>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F648FC0D-7D33-2872-869D-F5A558C3FF88}"/>
              </a:ext>
            </a:extLst>
          </p:cNvPr>
          <p:cNvSpPr>
            <a:spLocks noGrp="1"/>
          </p:cNvSpPr>
          <p:nvPr>
            <p:ph idx="1"/>
          </p:nvPr>
        </p:nvSpPr>
        <p:spPr>
          <a:xfrm>
            <a:off x="129886" y="1436471"/>
            <a:ext cx="2197678" cy="926719"/>
          </a:xfrm>
        </p:spPr>
        <p:txBody>
          <a:bodyPr vert="horz" lIns="91440" tIns="45720" rIns="91440" bIns="45720" rtlCol="0">
            <a:normAutofit/>
          </a:bodyPr>
          <a:lstStyle/>
          <a:p>
            <a:pPr marL="0" indent="0">
              <a:buNone/>
            </a:pPr>
            <a:r>
              <a:rPr lang="en-US" sz="4400" kern="1200" dirty="0">
                <a:solidFill>
                  <a:schemeClr val="tx1"/>
                </a:solidFill>
                <a:latin typeface="Architects Daughter" pitchFamily="2" charset="77"/>
              </a:rPr>
              <a:t>2010</a:t>
            </a:r>
          </a:p>
        </p:txBody>
      </p:sp>
      <p:pic>
        <p:nvPicPr>
          <p:cNvPr id="10" name="Picture 9">
            <a:extLst>
              <a:ext uri="{FF2B5EF4-FFF2-40B4-BE49-F238E27FC236}">
                <a16:creationId xmlns:a16="http://schemas.microsoft.com/office/drawing/2014/main" id="{9AE9C268-6699-89CC-16F1-0A960537B80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9886" y="200495"/>
            <a:ext cx="7290460" cy="1170892"/>
          </a:xfrm>
          <a:prstGeom prst="rect">
            <a:avLst/>
          </a:prstGeom>
        </p:spPr>
      </p:pic>
      <p:pic>
        <p:nvPicPr>
          <p:cNvPr id="11" name="Picture 10">
            <a:hlinkClick r:id="rId4"/>
            <a:extLst>
              <a:ext uri="{FF2B5EF4-FFF2-40B4-BE49-F238E27FC236}">
                <a16:creationId xmlns:a16="http://schemas.microsoft.com/office/drawing/2014/main" id="{0104A427-E8C5-0A27-2703-8A6AE5E3101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897060" y="200495"/>
            <a:ext cx="2070294" cy="760186"/>
          </a:xfrm>
          <a:prstGeom prst="rect">
            <a:avLst/>
          </a:prstGeom>
        </p:spPr>
      </p:pic>
      <p:sp>
        <p:nvSpPr>
          <p:cNvPr id="12" name="TextBox 11">
            <a:extLst>
              <a:ext uri="{FF2B5EF4-FFF2-40B4-BE49-F238E27FC236}">
                <a16:creationId xmlns:a16="http://schemas.microsoft.com/office/drawing/2014/main" id="{9112A275-A646-6F7E-DE18-ACCDE5687D8F}"/>
              </a:ext>
            </a:extLst>
          </p:cNvPr>
          <p:cNvSpPr txBox="1"/>
          <p:nvPr/>
        </p:nvSpPr>
        <p:spPr>
          <a:xfrm>
            <a:off x="7337959" y="1022742"/>
            <a:ext cx="1383712" cy="369332"/>
          </a:xfrm>
          <a:prstGeom prst="rect">
            <a:avLst/>
          </a:prstGeom>
          <a:noFill/>
        </p:spPr>
        <p:txBody>
          <a:bodyPr wrap="none" rtlCol="0">
            <a:spAutoFit/>
          </a:bodyPr>
          <a:lstStyle/>
          <a:p>
            <a:r>
              <a:rPr lang="en-GB" dirty="0">
                <a:hlinkClick r:id="rId4"/>
              </a:rPr>
              <a:t>Document</a:t>
            </a:r>
            <a:endParaRPr lang="en-GB" dirty="0"/>
          </a:p>
        </p:txBody>
      </p:sp>
    </p:spTree>
    <p:extLst>
      <p:ext uri="{BB962C8B-B14F-4D97-AF65-F5344CB8AC3E}">
        <p14:creationId xmlns:p14="http://schemas.microsoft.com/office/powerpoint/2010/main" val="377363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3" grpId="0" build="p"/>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3E9C6-3E6C-6A07-BEBB-BD7A0131B934}"/>
              </a:ext>
            </a:extLst>
          </p:cNvPr>
          <p:cNvSpPr>
            <a:spLocks noGrp="1"/>
          </p:cNvSpPr>
          <p:nvPr>
            <p:ph idx="1"/>
          </p:nvPr>
        </p:nvSpPr>
        <p:spPr>
          <a:xfrm>
            <a:off x="628650" y="817096"/>
            <a:ext cx="7886700" cy="4351338"/>
          </a:xfrm>
        </p:spPr>
        <p:txBody>
          <a:bodyPr>
            <a:normAutofit/>
          </a:bodyPr>
          <a:lstStyle/>
          <a:p>
            <a:pPr marL="0" indent="0">
              <a:buNone/>
            </a:pPr>
            <a:r>
              <a:rPr lang="en-GB" sz="3600" dirty="0"/>
              <a:t>According to the Higher Education STEM project, many students arrive at university with </a:t>
            </a:r>
            <a:r>
              <a:rPr lang="en-GB" sz="3600" b="1" dirty="0">
                <a:solidFill>
                  <a:srgbClr val="0070C0"/>
                </a:solidFill>
              </a:rPr>
              <a:t>unrealistic expectations of the mathematical and statistical demands of their subjects</a:t>
            </a:r>
            <a:r>
              <a:rPr lang="en-GB" sz="3600" dirty="0"/>
              <a:t>, leading to a lack of confidence and anxiety by the students. </a:t>
            </a:r>
          </a:p>
        </p:txBody>
      </p:sp>
      <p:sp>
        <p:nvSpPr>
          <p:cNvPr id="4" name="TextBox 3">
            <a:extLst>
              <a:ext uri="{FF2B5EF4-FFF2-40B4-BE49-F238E27FC236}">
                <a16:creationId xmlns:a16="http://schemas.microsoft.com/office/drawing/2014/main" id="{3533566B-B42D-BBFE-D1FE-FE73E165CE70}"/>
              </a:ext>
            </a:extLst>
          </p:cNvPr>
          <p:cNvSpPr txBox="1"/>
          <p:nvPr/>
        </p:nvSpPr>
        <p:spPr>
          <a:xfrm>
            <a:off x="5230906" y="5168434"/>
            <a:ext cx="1778051" cy="369332"/>
          </a:xfrm>
          <a:prstGeom prst="rect">
            <a:avLst/>
          </a:prstGeom>
          <a:noFill/>
        </p:spPr>
        <p:txBody>
          <a:bodyPr wrap="none" rtlCol="0">
            <a:spAutoFit/>
          </a:bodyPr>
          <a:lstStyle/>
          <a:p>
            <a:r>
              <a:rPr lang="en-GB" dirty="0">
                <a:hlinkClick r:id="rId2"/>
              </a:rPr>
              <a:t>Stem Learning</a:t>
            </a:r>
            <a:endParaRPr lang="en-GB" dirty="0"/>
          </a:p>
        </p:txBody>
      </p:sp>
    </p:spTree>
    <p:extLst>
      <p:ext uri="{BB962C8B-B14F-4D97-AF65-F5344CB8AC3E}">
        <p14:creationId xmlns:p14="http://schemas.microsoft.com/office/powerpoint/2010/main" val="2896576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0C6C-AE66-5A22-8D00-6436BD84C26B}"/>
              </a:ext>
            </a:extLst>
          </p:cNvPr>
          <p:cNvSpPr>
            <a:spLocks noGrp="1"/>
          </p:cNvSpPr>
          <p:nvPr>
            <p:ph type="title"/>
          </p:nvPr>
        </p:nvSpPr>
        <p:spPr>
          <a:xfrm>
            <a:off x="628650" y="1590356"/>
            <a:ext cx="7886700" cy="1325563"/>
          </a:xfrm>
        </p:spPr>
        <p:txBody>
          <a:bodyPr>
            <a:normAutofit/>
          </a:bodyPr>
          <a:lstStyle/>
          <a:p>
            <a:r>
              <a:rPr lang="en-GB" sz="4000" dirty="0"/>
              <a:t>180 ‘early adopter’ sixth forms and colleges offer Core Maths</a:t>
            </a:r>
          </a:p>
        </p:txBody>
      </p:sp>
      <p:sp>
        <p:nvSpPr>
          <p:cNvPr id="4" name="Content Placeholder 2">
            <a:extLst>
              <a:ext uri="{FF2B5EF4-FFF2-40B4-BE49-F238E27FC236}">
                <a16:creationId xmlns:a16="http://schemas.microsoft.com/office/drawing/2014/main" id="{2B12FE46-6FE6-844E-2123-4F104AA35B6C}"/>
              </a:ext>
            </a:extLst>
          </p:cNvPr>
          <p:cNvSpPr txBox="1">
            <a:spLocks/>
          </p:cNvSpPr>
          <p:nvPr/>
        </p:nvSpPr>
        <p:spPr>
          <a:xfrm>
            <a:off x="272389" y="3429000"/>
            <a:ext cx="6781553" cy="1285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latin typeface="Architects Daughter" pitchFamily="2" charset="77"/>
              </a:rPr>
              <a:t>September 2015</a:t>
            </a:r>
          </a:p>
        </p:txBody>
      </p:sp>
      <p:sp>
        <p:nvSpPr>
          <p:cNvPr id="5" name="Content Placeholder 2">
            <a:extLst>
              <a:ext uri="{FF2B5EF4-FFF2-40B4-BE49-F238E27FC236}">
                <a16:creationId xmlns:a16="http://schemas.microsoft.com/office/drawing/2014/main" id="{0A479905-EEC4-4C81-5C01-B4FA81097EAD}"/>
              </a:ext>
            </a:extLst>
          </p:cNvPr>
          <p:cNvSpPr txBox="1">
            <a:spLocks/>
          </p:cNvSpPr>
          <p:nvPr/>
        </p:nvSpPr>
        <p:spPr>
          <a:xfrm>
            <a:off x="424789" y="587744"/>
            <a:ext cx="6781553" cy="1285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latin typeface="Architects Daughter" pitchFamily="2" charset="77"/>
              </a:rPr>
              <a:t>September 2014</a:t>
            </a:r>
          </a:p>
        </p:txBody>
      </p:sp>
      <p:sp>
        <p:nvSpPr>
          <p:cNvPr id="6" name="Title 1">
            <a:extLst>
              <a:ext uri="{FF2B5EF4-FFF2-40B4-BE49-F238E27FC236}">
                <a16:creationId xmlns:a16="http://schemas.microsoft.com/office/drawing/2014/main" id="{D48B7B34-5ED6-D8D6-3823-9E43F341B447}"/>
              </a:ext>
            </a:extLst>
          </p:cNvPr>
          <p:cNvSpPr txBox="1">
            <a:spLocks/>
          </p:cNvSpPr>
          <p:nvPr/>
        </p:nvSpPr>
        <p:spPr>
          <a:xfrm>
            <a:off x="628650" y="4457732"/>
            <a:ext cx="7886700" cy="220432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Core Maths is available to all schools and colleges – </a:t>
            </a:r>
            <a:r>
              <a:rPr lang="en-GB" sz="4000" dirty="0" err="1"/>
              <a:t>approx</a:t>
            </a:r>
            <a:r>
              <a:rPr lang="en-GB" sz="4000" dirty="0"/>
              <a:t> 200 more centres offer Core Maths</a:t>
            </a:r>
          </a:p>
        </p:txBody>
      </p:sp>
    </p:spTree>
    <p:extLst>
      <p:ext uri="{BB962C8B-B14F-4D97-AF65-F5344CB8AC3E}">
        <p14:creationId xmlns:p14="http://schemas.microsoft.com/office/powerpoint/2010/main" val="49712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0C6C-AE66-5A22-8D00-6436BD84C26B}"/>
              </a:ext>
            </a:extLst>
          </p:cNvPr>
          <p:cNvSpPr>
            <a:spLocks noGrp="1"/>
          </p:cNvSpPr>
          <p:nvPr>
            <p:ph type="title"/>
          </p:nvPr>
        </p:nvSpPr>
        <p:spPr>
          <a:xfrm>
            <a:off x="628650" y="1447852"/>
            <a:ext cx="7886700" cy="1604106"/>
          </a:xfrm>
        </p:spPr>
        <p:txBody>
          <a:bodyPr>
            <a:normAutofit fontScale="90000"/>
          </a:bodyPr>
          <a:lstStyle/>
          <a:p>
            <a:r>
              <a:rPr lang="en-GB" sz="4000" dirty="0"/>
              <a:t>Approximately 3000 students from 200 centres take the first Core Maths exams.</a:t>
            </a:r>
          </a:p>
        </p:txBody>
      </p:sp>
      <p:sp>
        <p:nvSpPr>
          <p:cNvPr id="5" name="Content Placeholder 2">
            <a:extLst>
              <a:ext uri="{FF2B5EF4-FFF2-40B4-BE49-F238E27FC236}">
                <a16:creationId xmlns:a16="http://schemas.microsoft.com/office/drawing/2014/main" id="{0A479905-EEC4-4C81-5C01-B4FA81097EAD}"/>
              </a:ext>
            </a:extLst>
          </p:cNvPr>
          <p:cNvSpPr txBox="1">
            <a:spLocks/>
          </p:cNvSpPr>
          <p:nvPr/>
        </p:nvSpPr>
        <p:spPr>
          <a:xfrm>
            <a:off x="424789" y="587744"/>
            <a:ext cx="6781553" cy="1285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latin typeface="Architects Daughter" pitchFamily="2" charset="77"/>
              </a:rPr>
              <a:t>June 2016</a:t>
            </a:r>
          </a:p>
        </p:txBody>
      </p:sp>
    </p:spTree>
    <p:extLst>
      <p:ext uri="{BB962C8B-B14F-4D97-AF65-F5344CB8AC3E}">
        <p14:creationId xmlns:p14="http://schemas.microsoft.com/office/powerpoint/2010/main" val="3917386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8D1C-435A-523B-B24B-86C7AD133DA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2BD5EA0-AA15-082B-ABAD-9372E76F7BD8}"/>
              </a:ext>
            </a:extLst>
          </p:cNvPr>
          <p:cNvSpPr>
            <a:spLocks noGrp="1"/>
          </p:cNvSpPr>
          <p:nvPr>
            <p:ph idx="1"/>
          </p:nvPr>
        </p:nvSpPr>
        <p:spPr>
          <a:xfrm>
            <a:off x="628650" y="5557651"/>
            <a:ext cx="7886700" cy="619311"/>
          </a:xfrm>
        </p:spPr>
        <p:txBody>
          <a:bodyPr>
            <a:normAutofit fontScale="92500"/>
          </a:bodyPr>
          <a:lstStyle/>
          <a:p>
            <a:pPr marL="0" indent="0">
              <a:buNone/>
            </a:pPr>
            <a:r>
              <a:rPr lang="en-GB" dirty="0">
                <a:hlinkClick r:id="rId2"/>
              </a:rPr>
              <a:t>MEI: Summary of Core Maths Entries and Results</a:t>
            </a:r>
            <a:endParaRPr lang="en-GB" dirty="0"/>
          </a:p>
        </p:txBody>
      </p:sp>
      <p:pic>
        <p:nvPicPr>
          <p:cNvPr id="4" name="Picture 3">
            <a:extLst>
              <a:ext uri="{FF2B5EF4-FFF2-40B4-BE49-F238E27FC236}">
                <a16:creationId xmlns:a16="http://schemas.microsoft.com/office/drawing/2014/main" id="{91562DD2-E146-F251-DFE3-13E0AC8821A1}"/>
              </a:ext>
            </a:extLst>
          </p:cNvPr>
          <p:cNvPicPr>
            <a:picLocks noChangeAspect="1"/>
          </p:cNvPicPr>
          <p:nvPr/>
        </p:nvPicPr>
        <p:blipFill>
          <a:blip r:embed="rId3"/>
          <a:stretch>
            <a:fillRect/>
          </a:stretch>
        </p:blipFill>
        <p:spPr>
          <a:xfrm>
            <a:off x="628649" y="471684"/>
            <a:ext cx="7890297" cy="4599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4348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D876D-3593-1274-F1BC-C641E6BCD050}"/>
              </a:ext>
            </a:extLst>
          </p:cNvPr>
          <p:cNvSpPr>
            <a:spLocks noGrp="1"/>
          </p:cNvSpPr>
          <p:nvPr>
            <p:ph type="title"/>
          </p:nvPr>
        </p:nvSpPr>
        <p:spPr>
          <a:xfrm>
            <a:off x="177387" y="0"/>
            <a:ext cx="7886700" cy="1325563"/>
          </a:xfrm>
        </p:spPr>
        <p:txBody>
          <a:bodyPr/>
          <a:lstStyle/>
          <a:p>
            <a:r>
              <a:rPr lang="en-GB" dirty="0">
                <a:latin typeface="Architects Daughter" pitchFamily="2" charset="77"/>
              </a:rPr>
              <a:t>About Core Maths</a:t>
            </a:r>
          </a:p>
        </p:txBody>
      </p:sp>
      <p:sp>
        <p:nvSpPr>
          <p:cNvPr id="3" name="Content Placeholder 2">
            <a:extLst>
              <a:ext uri="{FF2B5EF4-FFF2-40B4-BE49-F238E27FC236}">
                <a16:creationId xmlns:a16="http://schemas.microsoft.com/office/drawing/2014/main" id="{D5B48BAF-A64D-2AD3-947C-4A82A41BD955}"/>
              </a:ext>
            </a:extLst>
          </p:cNvPr>
          <p:cNvSpPr>
            <a:spLocks noGrp="1"/>
          </p:cNvSpPr>
          <p:nvPr>
            <p:ph idx="1"/>
          </p:nvPr>
        </p:nvSpPr>
        <p:spPr>
          <a:xfrm>
            <a:off x="272391" y="1325563"/>
            <a:ext cx="8694222" cy="5812972"/>
          </a:xfrm>
        </p:spPr>
        <p:txBody>
          <a:bodyPr>
            <a:normAutofit/>
          </a:bodyPr>
          <a:lstStyle/>
          <a:p>
            <a:pPr marL="0" indent="0">
              <a:lnSpc>
                <a:spcPct val="110000"/>
              </a:lnSpc>
              <a:spcBef>
                <a:spcPts val="0"/>
              </a:spcBef>
              <a:buNone/>
            </a:pPr>
            <a:r>
              <a:rPr lang="en-GB" dirty="0"/>
              <a:t>“Core Maths has been designed to </a:t>
            </a:r>
            <a:r>
              <a:rPr lang="en-GB" b="1" dirty="0">
                <a:solidFill>
                  <a:srgbClr val="0070C0"/>
                </a:solidFill>
              </a:rPr>
              <a:t>maintain and develop real-life maths skills</a:t>
            </a:r>
            <a:r>
              <a:rPr lang="en-GB" dirty="0">
                <a:solidFill>
                  <a:srgbClr val="0070C0"/>
                </a:solidFill>
              </a:rPr>
              <a:t>. </a:t>
            </a:r>
            <a:r>
              <a:rPr lang="en-GB" dirty="0"/>
              <a:t>What you study is not purely theoretical or abstract; it can be </a:t>
            </a:r>
            <a:r>
              <a:rPr lang="en-GB" b="1" dirty="0">
                <a:solidFill>
                  <a:srgbClr val="0070C0"/>
                </a:solidFill>
              </a:rPr>
              <a:t>applied on a day-to-day basis in work, study or life </a:t>
            </a:r>
            <a:r>
              <a:rPr lang="en-GB" dirty="0"/>
              <a:t>and most courses will </a:t>
            </a:r>
            <a:r>
              <a:rPr lang="en-GB" b="1" dirty="0">
                <a:solidFill>
                  <a:srgbClr val="0070C0"/>
                </a:solidFill>
              </a:rPr>
              <a:t>include a financial maths element</a:t>
            </a:r>
            <a:r>
              <a:rPr lang="en-GB" dirty="0"/>
              <a:t>. It will also </a:t>
            </a:r>
            <a:r>
              <a:rPr lang="en-GB" b="1" dirty="0">
                <a:solidFill>
                  <a:srgbClr val="0070C0"/>
                </a:solidFill>
              </a:rPr>
              <a:t>help with other A-level subjects </a:t>
            </a:r>
            <a:r>
              <a:rPr lang="en-GB" dirty="0"/>
              <a:t>– in particular with science, geography, business studies, psychology and economics.”</a:t>
            </a:r>
          </a:p>
          <a:p>
            <a:pPr marL="0" indent="0">
              <a:lnSpc>
                <a:spcPct val="110000"/>
              </a:lnSpc>
              <a:spcBef>
                <a:spcPts val="0"/>
              </a:spcBef>
              <a:buNone/>
            </a:pPr>
            <a:endParaRPr lang="en-GB" dirty="0"/>
          </a:p>
          <a:p>
            <a:pPr marL="0" indent="0">
              <a:lnSpc>
                <a:spcPct val="110000"/>
              </a:lnSpc>
              <a:spcBef>
                <a:spcPts val="0"/>
              </a:spcBef>
              <a:buNone/>
            </a:pPr>
            <a:r>
              <a:rPr lang="en-GB" dirty="0"/>
              <a:t>STEM CMSP</a:t>
            </a:r>
          </a:p>
        </p:txBody>
      </p:sp>
    </p:spTree>
    <p:extLst>
      <p:ext uri="{BB962C8B-B14F-4D97-AF65-F5344CB8AC3E}">
        <p14:creationId xmlns:p14="http://schemas.microsoft.com/office/powerpoint/2010/main" val="2756880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DFE106-6FA2-4E72-03F7-4B48C5E554F3}"/>
              </a:ext>
            </a:extLst>
          </p:cNvPr>
          <p:cNvSpPr>
            <a:spLocks noGrp="1"/>
          </p:cNvSpPr>
          <p:nvPr>
            <p:ph idx="1"/>
          </p:nvPr>
        </p:nvSpPr>
        <p:spPr/>
        <p:txBody>
          <a:bodyPr/>
          <a:lstStyle/>
          <a:p>
            <a:pPr marL="0" indent="0">
              <a:buNone/>
            </a:pPr>
            <a:r>
              <a:rPr lang="en-GB" dirty="0"/>
              <a:t>Recognition of Level 3 Mathematical Studies</a:t>
            </a:r>
          </a:p>
          <a:p>
            <a:pPr marL="0" indent="0">
              <a:buNone/>
            </a:pPr>
            <a:r>
              <a:rPr lang="en-GB" dirty="0"/>
              <a:t>– reducing offers</a:t>
            </a:r>
          </a:p>
          <a:p>
            <a:pPr marL="0" indent="0">
              <a:buNone/>
            </a:pPr>
            <a:r>
              <a:rPr lang="en-GB" dirty="0"/>
              <a:t>– strong encouragement!</a:t>
            </a:r>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F9027311-9E92-1A35-0796-2F8BC2C83B54}"/>
              </a:ext>
            </a:extLst>
          </p:cNvPr>
          <p:cNvSpPr txBox="1">
            <a:spLocks/>
          </p:cNvSpPr>
          <p:nvPr/>
        </p:nvSpPr>
        <p:spPr>
          <a:xfrm>
            <a:off x="177387" y="23019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University Offers</a:t>
            </a:r>
          </a:p>
        </p:txBody>
      </p:sp>
    </p:spTree>
    <p:extLst>
      <p:ext uri="{BB962C8B-B14F-4D97-AF65-F5344CB8AC3E}">
        <p14:creationId xmlns:p14="http://schemas.microsoft.com/office/powerpoint/2010/main" val="2760054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DFE106-6FA2-4E72-03F7-4B48C5E554F3}"/>
              </a:ext>
            </a:extLst>
          </p:cNvPr>
          <p:cNvSpPr>
            <a:spLocks noGrp="1"/>
          </p:cNvSpPr>
          <p:nvPr>
            <p:ph idx="1"/>
          </p:nvPr>
        </p:nvSpPr>
        <p:spPr/>
        <p:txBody>
          <a:bodyPr/>
          <a:lstStyle/>
          <a:p>
            <a:pPr marL="0" indent="0">
              <a:lnSpc>
                <a:spcPct val="150000"/>
              </a:lnSpc>
              <a:buNone/>
            </a:pPr>
            <a:r>
              <a:rPr lang="en-GB" dirty="0"/>
              <a:t>£600 per year per additional student above the baseline (mean number of maths students 2015-16 and 2016-17 within your centre) </a:t>
            </a:r>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F9027311-9E92-1A35-0796-2F8BC2C83B54}"/>
              </a:ext>
            </a:extLst>
          </p:cNvPr>
          <p:cNvSpPr txBox="1">
            <a:spLocks/>
          </p:cNvSpPr>
          <p:nvPr/>
        </p:nvSpPr>
        <p:spPr>
          <a:xfrm>
            <a:off x="177386" y="230190"/>
            <a:ext cx="868721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Advance Maths Premium</a:t>
            </a:r>
          </a:p>
        </p:txBody>
      </p:sp>
    </p:spTree>
    <p:extLst>
      <p:ext uri="{BB962C8B-B14F-4D97-AF65-F5344CB8AC3E}">
        <p14:creationId xmlns:p14="http://schemas.microsoft.com/office/powerpoint/2010/main" val="2341114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21A2AA8-2E50-58AB-E917-9DB71ABA6953}"/>
              </a:ext>
            </a:extLst>
          </p:cNvPr>
          <p:cNvSpPr>
            <a:spLocks noGrp="1"/>
          </p:cNvSpPr>
          <p:nvPr>
            <p:ph type="body" idx="1"/>
          </p:nvPr>
        </p:nvSpPr>
        <p:spPr>
          <a:xfrm>
            <a:off x="223675" y="1041098"/>
            <a:ext cx="3868340" cy="823912"/>
          </a:xfrm>
        </p:spPr>
        <p:txBody>
          <a:bodyPr>
            <a:normAutofit lnSpcReduction="10000"/>
          </a:bodyPr>
          <a:lstStyle/>
          <a:p>
            <a:r>
              <a:rPr lang="en-GB" dirty="0"/>
              <a:t>AQA</a:t>
            </a:r>
          </a:p>
          <a:p>
            <a:r>
              <a:rPr lang="en-GB" dirty="0"/>
              <a:t>Mathematical Studies</a:t>
            </a:r>
          </a:p>
        </p:txBody>
      </p:sp>
      <p:sp>
        <p:nvSpPr>
          <p:cNvPr id="5" name="Content Placeholder 4">
            <a:extLst>
              <a:ext uri="{FF2B5EF4-FFF2-40B4-BE49-F238E27FC236}">
                <a16:creationId xmlns:a16="http://schemas.microsoft.com/office/drawing/2014/main" id="{022C2F61-DD4F-108E-931F-2F988CF82819}"/>
              </a:ext>
            </a:extLst>
          </p:cNvPr>
          <p:cNvSpPr>
            <a:spLocks noGrp="1"/>
          </p:cNvSpPr>
          <p:nvPr>
            <p:ph sz="half" idx="2"/>
          </p:nvPr>
        </p:nvSpPr>
        <p:spPr>
          <a:xfrm>
            <a:off x="223675" y="2007201"/>
            <a:ext cx="4348325" cy="4870132"/>
          </a:xfrm>
        </p:spPr>
        <p:txBody>
          <a:bodyPr>
            <a:normAutofit/>
          </a:bodyPr>
          <a:lstStyle/>
          <a:p>
            <a:r>
              <a:rPr lang="en-GB" sz="2400" dirty="0"/>
              <a:t>Paper 1 </a:t>
            </a:r>
          </a:p>
          <a:p>
            <a:pPr marL="0" indent="0">
              <a:buNone/>
            </a:pPr>
            <a:r>
              <a:rPr lang="en-GB" sz="2400" dirty="0"/>
              <a:t>Data, estimation, personal finance</a:t>
            </a:r>
          </a:p>
          <a:p>
            <a:r>
              <a:rPr lang="en-GB" sz="2400" dirty="0"/>
              <a:t>Paper 2 A, B or C</a:t>
            </a:r>
          </a:p>
          <a:p>
            <a:pPr marL="0" indent="0">
              <a:buNone/>
            </a:pPr>
            <a:r>
              <a:rPr lang="en-GB" sz="2400" dirty="0"/>
              <a:t>Critical Analysis</a:t>
            </a:r>
          </a:p>
          <a:p>
            <a:pPr marL="0" indent="0">
              <a:buNone/>
            </a:pPr>
            <a:r>
              <a:rPr lang="en-GB" sz="2400" dirty="0"/>
              <a:t>A: Normal distribution, correlation and regression.</a:t>
            </a:r>
          </a:p>
          <a:p>
            <a:pPr marL="0" indent="0">
              <a:buNone/>
            </a:pPr>
            <a:r>
              <a:rPr lang="en-GB" sz="2400" dirty="0"/>
              <a:t>B: Critical path and risk analysis</a:t>
            </a:r>
          </a:p>
          <a:p>
            <a:pPr marL="0" indent="0">
              <a:buNone/>
            </a:pPr>
            <a:r>
              <a:rPr lang="en-GB" sz="2400" dirty="0"/>
              <a:t>C: Graphical techniques</a:t>
            </a:r>
          </a:p>
        </p:txBody>
      </p:sp>
      <p:sp>
        <p:nvSpPr>
          <p:cNvPr id="12" name="TextBox 11">
            <a:extLst>
              <a:ext uri="{FF2B5EF4-FFF2-40B4-BE49-F238E27FC236}">
                <a16:creationId xmlns:a16="http://schemas.microsoft.com/office/drawing/2014/main" id="{D86627AA-2A14-6413-BA5C-8A93A60C94FA}"/>
              </a:ext>
            </a:extLst>
          </p:cNvPr>
          <p:cNvSpPr txBox="1"/>
          <p:nvPr/>
        </p:nvSpPr>
        <p:spPr>
          <a:xfrm>
            <a:off x="1855684" y="6324974"/>
            <a:ext cx="5487400" cy="369332"/>
          </a:xfrm>
          <a:prstGeom prst="rect">
            <a:avLst/>
          </a:prstGeom>
          <a:noFill/>
        </p:spPr>
        <p:txBody>
          <a:bodyPr wrap="none" rtlCol="0">
            <a:spAutoFit/>
          </a:bodyPr>
          <a:lstStyle/>
          <a:p>
            <a:r>
              <a:rPr lang="en-GB" dirty="0">
                <a:hlinkClick r:id="rId2"/>
              </a:rPr>
              <a:t>AMSP Comparison of Core Maths Qualifications</a:t>
            </a:r>
            <a:endParaRPr lang="en-GB" dirty="0"/>
          </a:p>
        </p:txBody>
      </p:sp>
      <p:sp>
        <p:nvSpPr>
          <p:cNvPr id="13" name="Text Placeholder 5">
            <a:extLst>
              <a:ext uri="{FF2B5EF4-FFF2-40B4-BE49-F238E27FC236}">
                <a16:creationId xmlns:a16="http://schemas.microsoft.com/office/drawing/2014/main" id="{3A15175A-D5A1-F2C0-FDA8-055498C97AAB}"/>
              </a:ext>
            </a:extLst>
          </p:cNvPr>
          <p:cNvSpPr>
            <a:spLocks noGrp="1"/>
          </p:cNvSpPr>
          <p:nvPr>
            <p:ph type="body" sz="quarter" idx="3"/>
          </p:nvPr>
        </p:nvSpPr>
        <p:spPr>
          <a:xfrm>
            <a:off x="4626768" y="962060"/>
            <a:ext cx="3887391" cy="823912"/>
          </a:xfrm>
        </p:spPr>
        <p:txBody>
          <a:bodyPr>
            <a:normAutofit lnSpcReduction="10000"/>
          </a:bodyPr>
          <a:lstStyle/>
          <a:p>
            <a:r>
              <a:rPr lang="en-GB" dirty="0"/>
              <a:t>EDEXCEL</a:t>
            </a:r>
          </a:p>
          <a:p>
            <a:r>
              <a:rPr lang="en-GB" dirty="0"/>
              <a:t>Mathematics in Context</a:t>
            </a:r>
          </a:p>
        </p:txBody>
      </p:sp>
      <p:sp>
        <p:nvSpPr>
          <p:cNvPr id="14" name="Content Placeholder 6">
            <a:extLst>
              <a:ext uri="{FF2B5EF4-FFF2-40B4-BE49-F238E27FC236}">
                <a16:creationId xmlns:a16="http://schemas.microsoft.com/office/drawing/2014/main" id="{E4E0535D-B50A-841B-24E2-ADB612D8B26C}"/>
              </a:ext>
            </a:extLst>
          </p:cNvPr>
          <p:cNvSpPr>
            <a:spLocks noGrp="1"/>
          </p:cNvSpPr>
          <p:nvPr>
            <p:ph sz="quarter" idx="4"/>
          </p:nvPr>
        </p:nvSpPr>
        <p:spPr>
          <a:xfrm>
            <a:off x="4626768" y="2007201"/>
            <a:ext cx="4410354" cy="3684588"/>
          </a:xfrm>
        </p:spPr>
        <p:txBody>
          <a:bodyPr>
            <a:normAutofit/>
          </a:bodyPr>
          <a:lstStyle/>
          <a:p>
            <a:r>
              <a:rPr lang="en-GB" dirty="0"/>
              <a:t>2 Papers</a:t>
            </a:r>
          </a:p>
          <a:p>
            <a:pPr marL="0" indent="0">
              <a:buNone/>
            </a:pPr>
            <a:r>
              <a:rPr lang="en-GB" dirty="0"/>
              <a:t>Application of statistics</a:t>
            </a:r>
          </a:p>
          <a:p>
            <a:pPr marL="0" indent="0">
              <a:buNone/>
            </a:pPr>
            <a:r>
              <a:rPr lang="en-GB" dirty="0"/>
              <a:t>Probability</a:t>
            </a:r>
          </a:p>
          <a:p>
            <a:pPr marL="0" indent="0">
              <a:buNone/>
            </a:pPr>
            <a:r>
              <a:rPr lang="en-GB" dirty="0"/>
              <a:t>Linear programming</a:t>
            </a:r>
          </a:p>
          <a:p>
            <a:pPr marL="0" indent="0">
              <a:buNone/>
            </a:pPr>
            <a:r>
              <a:rPr lang="en-GB" dirty="0"/>
              <a:t>Sequences and growth</a:t>
            </a:r>
          </a:p>
        </p:txBody>
      </p:sp>
      <p:sp>
        <p:nvSpPr>
          <p:cNvPr id="15" name="Title 1">
            <a:extLst>
              <a:ext uri="{FF2B5EF4-FFF2-40B4-BE49-F238E27FC236}">
                <a16:creationId xmlns:a16="http://schemas.microsoft.com/office/drawing/2014/main" id="{121BFF07-28C6-9291-2C79-255AA7A14369}"/>
              </a:ext>
            </a:extLst>
          </p:cNvPr>
          <p:cNvSpPr txBox="1">
            <a:spLocks/>
          </p:cNvSpPr>
          <p:nvPr/>
        </p:nvSpPr>
        <p:spPr>
          <a:xfrm>
            <a:off x="0" y="0"/>
            <a:ext cx="9144000" cy="815596"/>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lnSpc>
                <a:spcPct val="100000"/>
              </a:lnSpc>
            </a:pPr>
            <a:r>
              <a:rPr lang="en-GB" dirty="0">
                <a:latin typeface="Architects Daughter" pitchFamily="2" charset="77"/>
              </a:rPr>
              <a:t>Exam Board Options</a:t>
            </a:r>
            <a:endParaRPr lang="en-GB" dirty="0">
              <a:solidFill>
                <a:schemeClr val="accent1">
                  <a:lumMod val="75000"/>
                </a:schemeClr>
              </a:solidFill>
            </a:endParaRPr>
          </a:p>
        </p:txBody>
      </p:sp>
    </p:spTree>
    <p:extLst>
      <p:ext uri="{BB962C8B-B14F-4D97-AF65-F5344CB8AC3E}">
        <p14:creationId xmlns:p14="http://schemas.microsoft.com/office/powerpoint/2010/main" val="359010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D679FA6-E440-A93D-2CBC-8E4C7083511C}"/>
              </a:ext>
            </a:extLst>
          </p:cNvPr>
          <p:cNvSpPr>
            <a:spLocks noGrp="1"/>
          </p:cNvSpPr>
          <p:nvPr>
            <p:ph type="body" sz="quarter" idx="3"/>
          </p:nvPr>
        </p:nvSpPr>
        <p:spPr>
          <a:xfrm>
            <a:off x="180622" y="222383"/>
            <a:ext cx="4248874" cy="1238282"/>
          </a:xfrm>
        </p:spPr>
        <p:txBody>
          <a:bodyPr>
            <a:normAutofit/>
          </a:bodyPr>
          <a:lstStyle/>
          <a:p>
            <a:r>
              <a:rPr lang="en-GB" dirty="0"/>
              <a:t>OCR</a:t>
            </a:r>
          </a:p>
          <a:p>
            <a:r>
              <a:rPr lang="en-GB" dirty="0"/>
              <a:t>Quantitative Problem Solving</a:t>
            </a:r>
          </a:p>
        </p:txBody>
      </p:sp>
      <p:sp>
        <p:nvSpPr>
          <p:cNvPr id="7" name="Content Placeholder 6">
            <a:extLst>
              <a:ext uri="{FF2B5EF4-FFF2-40B4-BE49-F238E27FC236}">
                <a16:creationId xmlns:a16="http://schemas.microsoft.com/office/drawing/2014/main" id="{29613158-FF35-9DBF-6C95-15CFB600B8B1}"/>
              </a:ext>
            </a:extLst>
          </p:cNvPr>
          <p:cNvSpPr>
            <a:spLocks noGrp="1"/>
          </p:cNvSpPr>
          <p:nvPr>
            <p:ph sz="quarter" idx="4"/>
          </p:nvPr>
        </p:nvSpPr>
        <p:spPr>
          <a:xfrm>
            <a:off x="1042985" y="1548307"/>
            <a:ext cx="7777889" cy="3059319"/>
          </a:xfrm>
        </p:spPr>
        <p:txBody>
          <a:bodyPr>
            <a:normAutofit fontScale="92500"/>
          </a:bodyPr>
          <a:lstStyle/>
          <a:p>
            <a:r>
              <a:rPr lang="en-GB" dirty="0"/>
              <a:t>Paper 1 Quantitative Reasoning</a:t>
            </a:r>
          </a:p>
          <a:p>
            <a:pPr marL="0" indent="0">
              <a:buNone/>
            </a:pPr>
            <a:r>
              <a:rPr lang="en-GB" dirty="0"/>
              <a:t>Compound measures and dimensional analysis</a:t>
            </a:r>
          </a:p>
          <a:p>
            <a:pPr marL="0" indent="0">
              <a:buNone/>
            </a:pPr>
            <a:r>
              <a:rPr lang="en-GB" dirty="0"/>
              <a:t>Normal distribution</a:t>
            </a:r>
          </a:p>
          <a:p>
            <a:pPr marL="0" indent="0">
              <a:buNone/>
            </a:pPr>
            <a:r>
              <a:rPr lang="en-GB" dirty="0"/>
              <a:t>Logarithmic and exponential functions</a:t>
            </a:r>
          </a:p>
          <a:p>
            <a:pPr marL="0" indent="0">
              <a:buNone/>
            </a:pPr>
            <a:r>
              <a:rPr lang="en-GB" dirty="0"/>
              <a:t>Spreadsheets for financial problems</a:t>
            </a:r>
          </a:p>
          <a:p>
            <a:pPr marL="0" indent="0">
              <a:buNone/>
            </a:pPr>
            <a:r>
              <a:rPr lang="en-GB" dirty="0"/>
              <a:t>Probability for risk assessment</a:t>
            </a:r>
          </a:p>
        </p:txBody>
      </p:sp>
      <p:sp>
        <p:nvSpPr>
          <p:cNvPr id="9" name="Text Placeholder 5">
            <a:extLst>
              <a:ext uri="{FF2B5EF4-FFF2-40B4-BE49-F238E27FC236}">
                <a16:creationId xmlns:a16="http://schemas.microsoft.com/office/drawing/2014/main" id="{D7FEB060-124D-F56A-077D-DE805034D15C}"/>
              </a:ext>
            </a:extLst>
          </p:cNvPr>
          <p:cNvSpPr txBox="1">
            <a:spLocks/>
          </p:cNvSpPr>
          <p:nvPr/>
        </p:nvSpPr>
        <p:spPr>
          <a:xfrm>
            <a:off x="4572000" y="222383"/>
            <a:ext cx="4248874" cy="846396"/>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dirty="0"/>
              <a:t>OCR</a:t>
            </a:r>
          </a:p>
          <a:p>
            <a:r>
              <a:rPr lang="en-GB" dirty="0"/>
              <a:t>Quantitative Reasoning</a:t>
            </a:r>
          </a:p>
        </p:txBody>
      </p:sp>
      <p:sp>
        <p:nvSpPr>
          <p:cNvPr id="11" name="TextBox 10">
            <a:extLst>
              <a:ext uri="{FF2B5EF4-FFF2-40B4-BE49-F238E27FC236}">
                <a16:creationId xmlns:a16="http://schemas.microsoft.com/office/drawing/2014/main" id="{5CC5B89B-3D1E-5E23-5D6B-180BF8D8E4B2}"/>
              </a:ext>
            </a:extLst>
          </p:cNvPr>
          <p:cNvSpPr txBox="1"/>
          <p:nvPr/>
        </p:nvSpPr>
        <p:spPr>
          <a:xfrm>
            <a:off x="180622" y="4486479"/>
            <a:ext cx="4284501" cy="2308324"/>
          </a:xfrm>
          <a:prstGeom prst="rect">
            <a:avLst/>
          </a:prstGeom>
          <a:noFill/>
        </p:spPr>
        <p:txBody>
          <a:bodyPr wrap="square">
            <a:spAutoFit/>
          </a:bodyPr>
          <a:lstStyle/>
          <a:p>
            <a:pPr marL="342900" indent="-342900">
              <a:buFont typeface="Arial" panose="020B0604020202020204" pitchFamily="34" charset="0"/>
              <a:buChar char="•"/>
            </a:pPr>
            <a:r>
              <a:rPr lang="en-GB" sz="2400" dirty="0"/>
              <a:t>Paper 2 Statistical Problem Solving</a:t>
            </a:r>
          </a:p>
          <a:p>
            <a:pPr marL="0" indent="0">
              <a:buNone/>
            </a:pPr>
            <a:r>
              <a:rPr lang="en-GB" sz="2400" dirty="0"/>
              <a:t>Hypothesis testing</a:t>
            </a:r>
          </a:p>
          <a:p>
            <a:pPr marL="0" indent="0">
              <a:buNone/>
            </a:pPr>
            <a:r>
              <a:rPr lang="en-GB" sz="2400" dirty="0"/>
              <a:t>Standard deviation</a:t>
            </a:r>
          </a:p>
          <a:p>
            <a:pPr marL="0" indent="0">
              <a:buNone/>
            </a:pPr>
            <a:r>
              <a:rPr lang="en-GB" sz="2400" dirty="0"/>
              <a:t>Normal distribution</a:t>
            </a:r>
          </a:p>
          <a:p>
            <a:pPr marL="0" indent="0">
              <a:buNone/>
            </a:pPr>
            <a:r>
              <a:rPr lang="en-GB" sz="2400" dirty="0"/>
              <a:t>Chi Squared test</a:t>
            </a:r>
          </a:p>
        </p:txBody>
      </p:sp>
      <p:sp>
        <p:nvSpPr>
          <p:cNvPr id="13" name="TextBox 12">
            <a:extLst>
              <a:ext uri="{FF2B5EF4-FFF2-40B4-BE49-F238E27FC236}">
                <a16:creationId xmlns:a16="http://schemas.microsoft.com/office/drawing/2014/main" id="{AE56D7A3-46C2-265B-4B2D-9D3256217CC6}"/>
              </a:ext>
            </a:extLst>
          </p:cNvPr>
          <p:cNvSpPr txBox="1"/>
          <p:nvPr/>
        </p:nvSpPr>
        <p:spPr>
          <a:xfrm>
            <a:off x="4678877" y="4500885"/>
            <a:ext cx="4284501" cy="1569660"/>
          </a:xfrm>
          <a:prstGeom prst="rect">
            <a:avLst/>
          </a:prstGeom>
          <a:noFill/>
        </p:spPr>
        <p:txBody>
          <a:bodyPr wrap="square">
            <a:spAutoFit/>
          </a:bodyPr>
          <a:lstStyle/>
          <a:p>
            <a:pPr marL="342900" indent="-342900">
              <a:buFont typeface="Arial" panose="020B0604020202020204" pitchFamily="34" charset="0"/>
              <a:buChar char="•"/>
            </a:pPr>
            <a:r>
              <a:rPr lang="en-GB" sz="2400" dirty="0"/>
              <a:t>Paper 2 Critical Maths</a:t>
            </a:r>
          </a:p>
          <a:p>
            <a:pPr marL="0" indent="0">
              <a:buNone/>
            </a:pPr>
            <a:r>
              <a:rPr lang="en-GB" sz="2400" dirty="0"/>
              <a:t>Estimation</a:t>
            </a:r>
          </a:p>
          <a:p>
            <a:pPr marL="0" indent="0">
              <a:buNone/>
            </a:pPr>
            <a:r>
              <a:rPr lang="en-GB" sz="2400" dirty="0"/>
              <a:t>Probability</a:t>
            </a:r>
          </a:p>
          <a:p>
            <a:pPr marL="0" indent="0">
              <a:buNone/>
            </a:pPr>
            <a:r>
              <a:rPr lang="en-GB" sz="2400" dirty="0"/>
              <a:t>Statistical experiments</a:t>
            </a:r>
          </a:p>
        </p:txBody>
      </p:sp>
    </p:spTree>
    <p:extLst>
      <p:ext uri="{BB962C8B-B14F-4D97-AF65-F5344CB8AC3E}">
        <p14:creationId xmlns:p14="http://schemas.microsoft.com/office/powerpoint/2010/main" val="67322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52C9766-1111-998E-19B8-0367460F117B}"/>
              </a:ext>
            </a:extLst>
          </p:cNvPr>
          <p:cNvSpPr>
            <a:spLocks noGrp="1"/>
          </p:cNvSpPr>
          <p:nvPr>
            <p:ph type="body" idx="1"/>
          </p:nvPr>
        </p:nvSpPr>
        <p:spPr>
          <a:xfrm>
            <a:off x="235573" y="365127"/>
            <a:ext cx="3868340" cy="1325562"/>
          </a:xfrm>
        </p:spPr>
        <p:txBody>
          <a:bodyPr>
            <a:normAutofit/>
          </a:bodyPr>
          <a:lstStyle/>
          <a:p>
            <a:r>
              <a:rPr lang="en-GB" dirty="0"/>
              <a:t>CITY AND GUILDS</a:t>
            </a:r>
          </a:p>
          <a:p>
            <a:r>
              <a:rPr lang="en-GB" dirty="0"/>
              <a:t>Using and Applying Mathematics</a:t>
            </a:r>
          </a:p>
        </p:txBody>
      </p:sp>
      <p:sp>
        <p:nvSpPr>
          <p:cNvPr id="4" name="Content Placeholder 3">
            <a:extLst>
              <a:ext uri="{FF2B5EF4-FFF2-40B4-BE49-F238E27FC236}">
                <a16:creationId xmlns:a16="http://schemas.microsoft.com/office/drawing/2014/main" id="{080C9729-29F1-52CA-7734-8A6716F23BEB}"/>
              </a:ext>
            </a:extLst>
          </p:cNvPr>
          <p:cNvSpPr>
            <a:spLocks noGrp="1"/>
          </p:cNvSpPr>
          <p:nvPr>
            <p:ph sz="half" idx="2"/>
          </p:nvPr>
        </p:nvSpPr>
        <p:spPr>
          <a:xfrm>
            <a:off x="235573" y="1994437"/>
            <a:ext cx="3868340" cy="3684588"/>
          </a:xfrm>
        </p:spPr>
        <p:txBody>
          <a:bodyPr/>
          <a:lstStyle/>
          <a:p>
            <a:pPr marL="0" indent="0">
              <a:buNone/>
            </a:pPr>
            <a:r>
              <a:rPr lang="en-GB" dirty="0"/>
              <a:t>Mathematical modelling</a:t>
            </a:r>
          </a:p>
          <a:p>
            <a:pPr marL="0" indent="0">
              <a:buNone/>
            </a:pPr>
            <a:r>
              <a:rPr lang="en-GB" dirty="0"/>
              <a:t>Mathematical comprehension</a:t>
            </a:r>
          </a:p>
          <a:p>
            <a:pPr marL="0" indent="0">
              <a:buNone/>
            </a:pPr>
            <a:r>
              <a:rPr lang="en-GB" dirty="0"/>
              <a:t>Communicating with mathematics</a:t>
            </a:r>
          </a:p>
        </p:txBody>
      </p:sp>
      <p:sp>
        <p:nvSpPr>
          <p:cNvPr id="5" name="Text Placeholder 4">
            <a:extLst>
              <a:ext uri="{FF2B5EF4-FFF2-40B4-BE49-F238E27FC236}">
                <a16:creationId xmlns:a16="http://schemas.microsoft.com/office/drawing/2014/main" id="{7C54F5EF-CA42-A332-B2CC-BF6709E310C4}"/>
              </a:ext>
            </a:extLst>
          </p:cNvPr>
          <p:cNvSpPr>
            <a:spLocks noGrp="1"/>
          </p:cNvSpPr>
          <p:nvPr>
            <p:ph type="body" sz="quarter" idx="3"/>
          </p:nvPr>
        </p:nvSpPr>
        <p:spPr>
          <a:xfrm>
            <a:off x="4747903" y="365128"/>
            <a:ext cx="3887391" cy="1325561"/>
          </a:xfrm>
        </p:spPr>
        <p:txBody>
          <a:bodyPr>
            <a:normAutofit/>
          </a:bodyPr>
          <a:lstStyle/>
          <a:p>
            <a:r>
              <a:rPr lang="en-GB" dirty="0"/>
              <a:t>NCFE</a:t>
            </a:r>
          </a:p>
          <a:p>
            <a:r>
              <a:rPr lang="en-GB" dirty="0"/>
              <a:t>Mathematics for Everyday Life</a:t>
            </a:r>
          </a:p>
        </p:txBody>
      </p:sp>
      <p:sp>
        <p:nvSpPr>
          <p:cNvPr id="6" name="Content Placeholder 5">
            <a:extLst>
              <a:ext uri="{FF2B5EF4-FFF2-40B4-BE49-F238E27FC236}">
                <a16:creationId xmlns:a16="http://schemas.microsoft.com/office/drawing/2014/main" id="{1F49DA36-EAAA-CCB8-ECD9-2FBD4B53ECCD}"/>
              </a:ext>
            </a:extLst>
          </p:cNvPr>
          <p:cNvSpPr>
            <a:spLocks noGrp="1"/>
          </p:cNvSpPr>
          <p:nvPr>
            <p:ph sz="quarter" idx="4"/>
          </p:nvPr>
        </p:nvSpPr>
        <p:spPr>
          <a:xfrm>
            <a:off x="4747903" y="1994437"/>
            <a:ext cx="3887391" cy="3684588"/>
          </a:xfrm>
        </p:spPr>
        <p:txBody>
          <a:bodyPr/>
          <a:lstStyle/>
          <a:p>
            <a:pPr marL="0" indent="0">
              <a:buNone/>
            </a:pPr>
            <a:r>
              <a:rPr lang="en-GB" dirty="0"/>
              <a:t>Personal finance</a:t>
            </a:r>
          </a:p>
          <a:p>
            <a:pPr marL="0" indent="0">
              <a:buNone/>
            </a:pPr>
            <a:r>
              <a:rPr lang="en-GB" dirty="0"/>
              <a:t>Understanding commerce</a:t>
            </a:r>
          </a:p>
          <a:p>
            <a:pPr marL="0" indent="0">
              <a:buNone/>
            </a:pPr>
            <a:r>
              <a:rPr lang="en-GB" dirty="0"/>
              <a:t>Understanding chance</a:t>
            </a:r>
          </a:p>
          <a:p>
            <a:pPr marL="0" indent="0">
              <a:buNone/>
            </a:pPr>
            <a:r>
              <a:rPr lang="en-GB" dirty="0"/>
              <a:t>Understanding data</a:t>
            </a:r>
          </a:p>
        </p:txBody>
      </p:sp>
    </p:spTree>
    <p:extLst>
      <p:ext uri="{BB962C8B-B14F-4D97-AF65-F5344CB8AC3E}">
        <p14:creationId xmlns:p14="http://schemas.microsoft.com/office/powerpoint/2010/main" val="971538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sign&#10;&#10;Description automatically generated">
            <a:extLst>
              <a:ext uri="{FF2B5EF4-FFF2-40B4-BE49-F238E27FC236}">
                <a16:creationId xmlns:a16="http://schemas.microsoft.com/office/drawing/2014/main" id="{42DACD7F-F355-A44F-A49A-AA6FCE18D17B}"/>
              </a:ext>
            </a:extLst>
          </p:cNvPr>
          <p:cNvPicPr>
            <a:picLocks noChangeAspect="1"/>
          </p:cNvPicPr>
          <p:nvPr/>
        </p:nvPicPr>
        <p:blipFill rotWithShape="1">
          <a:blip r:embed="rId2">
            <a:extLst>
              <a:ext uri="{28A0092B-C50C-407E-A947-70E740481C1C}">
                <a14:useLocalDpi xmlns:a14="http://schemas.microsoft.com/office/drawing/2010/main" val="0"/>
              </a:ext>
            </a:extLst>
          </a:blip>
          <a:srcRect b="8371"/>
          <a:stretch/>
        </p:blipFill>
        <p:spPr>
          <a:xfrm>
            <a:off x="199334" y="242129"/>
            <a:ext cx="2606381" cy="1586672"/>
          </a:xfrm>
          <a:prstGeom prst="rect">
            <a:avLst/>
          </a:prstGeom>
        </p:spPr>
      </p:pic>
      <p:pic>
        <p:nvPicPr>
          <p:cNvPr id="9" name="Picture 8">
            <a:extLst>
              <a:ext uri="{FF2B5EF4-FFF2-40B4-BE49-F238E27FC236}">
                <a16:creationId xmlns:a16="http://schemas.microsoft.com/office/drawing/2014/main" id="{8AA2AE81-662C-3E4D-9870-A0F429771CB3}"/>
              </a:ext>
            </a:extLst>
          </p:cNvPr>
          <p:cNvPicPr>
            <a:picLocks noChangeAspect="1"/>
          </p:cNvPicPr>
          <p:nvPr/>
        </p:nvPicPr>
        <p:blipFill rotWithShape="1">
          <a:blip r:embed="rId3"/>
          <a:srcRect t="26304" r="41647" b="27773"/>
          <a:stretch/>
        </p:blipFill>
        <p:spPr>
          <a:xfrm>
            <a:off x="5269981" y="345687"/>
            <a:ext cx="3271856" cy="1929161"/>
          </a:xfrm>
          <a:prstGeom prst="rect">
            <a:avLst/>
          </a:prstGeom>
        </p:spPr>
      </p:pic>
      <p:pic>
        <p:nvPicPr>
          <p:cNvPr id="10" name="Picture 9">
            <a:extLst>
              <a:ext uri="{FF2B5EF4-FFF2-40B4-BE49-F238E27FC236}">
                <a16:creationId xmlns:a16="http://schemas.microsoft.com/office/drawing/2014/main" id="{B6071637-6BD5-4A4B-BA17-7373165341CE}"/>
              </a:ext>
            </a:extLst>
          </p:cNvPr>
          <p:cNvPicPr>
            <a:picLocks noChangeAspect="1"/>
          </p:cNvPicPr>
          <p:nvPr/>
        </p:nvPicPr>
        <p:blipFill>
          <a:blip r:embed="rId4"/>
          <a:stretch>
            <a:fillRect/>
          </a:stretch>
        </p:blipFill>
        <p:spPr>
          <a:xfrm>
            <a:off x="1460808" y="1927816"/>
            <a:ext cx="4817327" cy="2325606"/>
          </a:xfrm>
          <a:prstGeom prst="rect">
            <a:avLst/>
          </a:prstGeom>
        </p:spPr>
      </p:pic>
      <p:pic>
        <p:nvPicPr>
          <p:cNvPr id="11" name="Picture 10">
            <a:extLst>
              <a:ext uri="{FF2B5EF4-FFF2-40B4-BE49-F238E27FC236}">
                <a16:creationId xmlns:a16="http://schemas.microsoft.com/office/drawing/2014/main" id="{F71F48B2-2610-A44C-BAEF-9D9E2B9672E7}"/>
              </a:ext>
            </a:extLst>
          </p:cNvPr>
          <p:cNvPicPr>
            <a:picLocks noChangeAspect="1"/>
          </p:cNvPicPr>
          <p:nvPr/>
        </p:nvPicPr>
        <p:blipFill>
          <a:blip r:embed="rId5"/>
          <a:stretch>
            <a:fillRect/>
          </a:stretch>
        </p:blipFill>
        <p:spPr>
          <a:xfrm>
            <a:off x="429476" y="4728116"/>
            <a:ext cx="4485182" cy="1705517"/>
          </a:xfrm>
          <a:prstGeom prst="rect">
            <a:avLst/>
          </a:prstGeom>
        </p:spPr>
      </p:pic>
      <p:pic>
        <p:nvPicPr>
          <p:cNvPr id="14" name="Picture 13">
            <a:extLst>
              <a:ext uri="{FF2B5EF4-FFF2-40B4-BE49-F238E27FC236}">
                <a16:creationId xmlns:a16="http://schemas.microsoft.com/office/drawing/2014/main" id="{D9CE96E7-8C76-A742-916B-F082A624E3CB}"/>
              </a:ext>
            </a:extLst>
          </p:cNvPr>
          <p:cNvPicPr>
            <a:picLocks noChangeAspect="1"/>
          </p:cNvPicPr>
          <p:nvPr/>
        </p:nvPicPr>
        <p:blipFill>
          <a:blip r:embed="rId6"/>
          <a:stretch>
            <a:fillRect/>
          </a:stretch>
        </p:blipFill>
        <p:spPr>
          <a:xfrm>
            <a:off x="6183328" y="1973766"/>
            <a:ext cx="2724017" cy="2585688"/>
          </a:xfrm>
          <a:prstGeom prst="rect">
            <a:avLst/>
          </a:prstGeom>
        </p:spPr>
      </p:pic>
      <p:pic>
        <p:nvPicPr>
          <p:cNvPr id="15" name="Picture 14">
            <a:extLst>
              <a:ext uri="{FF2B5EF4-FFF2-40B4-BE49-F238E27FC236}">
                <a16:creationId xmlns:a16="http://schemas.microsoft.com/office/drawing/2014/main" id="{7252AA75-7FA7-AD4C-B249-B2E1C7E8A52E}"/>
              </a:ext>
            </a:extLst>
          </p:cNvPr>
          <p:cNvPicPr>
            <a:picLocks noChangeAspect="1"/>
          </p:cNvPicPr>
          <p:nvPr/>
        </p:nvPicPr>
        <p:blipFill>
          <a:blip r:embed="rId7"/>
          <a:stretch>
            <a:fillRect/>
          </a:stretch>
        </p:blipFill>
        <p:spPr>
          <a:xfrm>
            <a:off x="4691216" y="4940710"/>
            <a:ext cx="1785784" cy="1785784"/>
          </a:xfrm>
          <a:prstGeom prst="rect">
            <a:avLst/>
          </a:prstGeom>
        </p:spPr>
      </p:pic>
    </p:spTree>
    <p:extLst>
      <p:ext uri="{BB962C8B-B14F-4D97-AF65-F5344CB8AC3E}">
        <p14:creationId xmlns:p14="http://schemas.microsoft.com/office/powerpoint/2010/main" val="250153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216B-CF1B-E748-8195-331113688AF5}"/>
              </a:ext>
            </a:extLst>
          </p:cNvPr>
          <p:cNvSpPr>
            <a:spLocks noGrp="1"/>
          </p:cNvSpPr>
          <p:nvPr>
            <p:ph type="title"/>
          </p:nvPr>
        </p:nvSpPr>
        <p:spPr>
          <a:xfrm>
            <a:off x="178130" y="87106"/>
            <a:ext cx="9144000" cy="1325563"/>
          </a:xfrm>
        </p:spPr>
        <p:txBody>
          <a:bodyPr>
            <a:normAutofit/>
          </a:bodyPr>
          <a:lstStyle/>
          <a:p>
            <a:r>
              <a:rPr lang="en-GB" sz="4000" dirty="0">
                <a:latin typeface="Architects Daughter" pitchFamily="2" charset="77"/>
              </a:rPr>
              <a:t>AQA Option 2A</a:t>
            </a:r>
          </a:p>
        </p:txBody>
      </p:sp>
      <p:sp>
        <p:nvSpPr>
          <p:cNvPr id="3" name="Content Placeholder 2">
            <a:extLst>
              <a:ext uri="{FF2B5EF4-FFF2-40B4-BE49-F238E27FC236}">
                <a16:creationId xmlns:a16="http://schemas.microsoft.com/office/drawing/2014/main" id="{B9F164C8-87C9-E247-9055-9F1312BEFA62}"/>
              </a:ext>
            </a:extLst>
          </p:cNvPr>
          <p:cNvSpPr>
            <a:spLocks noGrp="1"/>
          </p:cNvSpPr>
          <p:nvPr>
            <p:ph idx="1"/>
          </p:nvPr>
        </p:nvSpPr>
        <p:spPr>
          <a:xfrm>
            <a:off x="436921" y="1258290"/>
            <a:ext cx="7886700" cy="5091369"/>
          </a:xfrm>
        </p:spPr>
        <p:txBody>
          <a:bodyPr>
            <a:normAutofit fontScale="92500" lnSpcReduction="10000"/>
          </a:bodyPr>
          <a:lstStyle/>
          <a:p>
            <a:pPr>
              <a:lnSpc>
                <a:spcPct val="150000"/>
              </a:lnSpc>
              <a:buFont typeface="Wingdings" pitchFamily="2" charset="2"/>
              <a:buChar char="ü"/>
            </a:pPr>
            <a:r>
              <a:rPr lang="en-GB" sz="3600" dirty="0"/>
              <a:t>Fermi Estimation</a:t>
            </a:r>
          </a:p>
          <a:p>
            <a:pPr>
              <a:lnSpc>
                <a:spcPct val="150000"/>
              </a:lnSpc>
              <a:buFont typeface="Wingdings" pitchFamily="2" charset="2"/>
              <a:buChar char="ü"/>
            </a:pPr>
            <a:r>
              <a:rPr lang="en-GB" sz="3600" dirty="0"/>
              <a:t>Percentages and Personal Finance</a:t>
            </a:r>
          </a:p>
          <a:p>
            <a:pPr>
              <a:lnSpc>
                <a:spcPct val="150000"/>
              </a:lnSpc>
              <a:buFont typeface="Wingdings" pitchFamily="2" charset="2"/>
              <a:buChar char="ü"/>
            </a:pPr>
            <a:r>
              <a:rPr lang="en-GB" sz="3600" dirty="0"/>
              <a:t>Analysis of Data</a:t>
            </a:r>
          </a:p>
          <a:p>
            <a:pPr>
              <a:lnSpc>
                <a:spcPct val="150000"/>
              </a:lnSpc>
              <a:buFont typeface="Wingdings" pitchFamily="2" charset="2"/>
              <a:buChar char="ü"/>
            </a:pPr>
            <a:r>
              <a:rPr lang="en-GB" sz="3600" dirty="0"/>
              <a:t>Normal Distribution </a:t>
            </a:r>
          </a:p>
          <a:p>
            <a:pPr>
              <a:lnSpc>
                <a:spcPct val="150000"/>
              </a:lnSpc>
              <a:buFont typeface="Wingdings" pitchFamily="2" charset="2"/>
              <a:buChar char="ü"/>
            </a:pPr>
            <a:r>
              <a:rPr lang="en-GB" sz="3600" dirty="0"/>
              <a:t>Correlation and Regression</a:t>
            </a:r>
          </a:p>
          <a:p>
            <a:pPr>
              <a:lnSpc>
                <a:spcPct val="150000"/>
              </a:lnSpc>
              <a:buFont typeface="Wingdings" pitchFamily="2" charset="2"/>
              <a:buChar char="ü"/>
            </a:pPr>
            <a:r>
              <a:rPr lang="en-GB" sz="3600" dirty="0"/>
              <a:t>Critical Analysis</a:t>
            </a:r>
          </a:p>
        </p:txBody>
      </p:sp>
    </p:spTree>
    <p:extLst>
      <p:ext uri="{BB962C8B-B14F-4D97-AF65-F5344CB8AC3E}">
        <p14:creationId xmlns:p14="http://schemas.microsoft.com/office/powerpoint/2010/main" val="82408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4D6F3-4B5A-F0AF-6712-263095FBFA20}"/>
              </a:ext>
            </a:extLst>
          </p:cNvPr>
          <p:cNvSpPr>
            <a:spLocks noGrp="1"/>
          </p:cNvSpPr>
          <p:nvPr>
            <p:ph type="title"/>
          </p:nvPr>
        </p:nvSpPr>
        <p:spPr/>
        <p:txBody>
          <a:bodyPr/>
          <a:lstStyle/>
          <a:p>
            <a:r>
              <a:rPr lang="en-GB" dirty="0">
                <a:latin typeface="Architects Daughter" pitchFamily="2" charset="77"/>
              </a:rPr>
              <a:t>Where to start?</a:t>
            </a:r>
            <a:endParaRPr lang="en-GB" dirty="0"/>
          </a:p>
        </p:txBody>
      </p:sp>
      <p:pic>
        <p:nvPicPr>
          <p:cNvPr id="1026" name="Picture 2" descr="114 Shrug Emoji Stock Photos, Pictures &amp; Royalty-Free Images - iStock">
            <a:extLst>
              <a:ext uri="{FF2B5EF4-FFF2-40B4-BE49-F238E27FC236}">
                <a16:creationId xmlns:a16="http://schemas.microsoft.com/office/drawing/2014/main" id="{E01BFA1D-3CD7-F4D7-E502-98884B70C67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3298" y="212471"/>
            <a:ext cx="2550143" cy="1478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475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51CF87-F3A1-E21B-5980-9E773B2FD0CA}"/>
              </a:ext>
            </a:extLst>
          </p:cNvPr>
          <p:cNvPicPr>
            <a:picLocks noChangeAspect="1"/>
          </p:cNvPicPr>
          <p:nvPr/>
        </p:nvPicPr>
        <p:blipFill>
          <a:blip r:embed="rId2"/>
          <a:stretch>
            <a:fillRect/>
          </a:stretch>
        </p:blipFill>
        <p:spPr>
          <a:xfrm>
            <a:off x="223523" y="135041"/>
            <a:ext cx="5844769" cy="6587918"/>
          </a:xfrm>
          <a:prstGeom prst="rect">
            <a:avLst/>
          </a:prstGeom>
        </p:spPr>
      </p:pic>
      <p:sp>
        <p:nvSpPr>
          <p:cNvPr id="5" name="TextBox 4">
            <a:extLst>
              <a:ext uri="{FF2B5EF4-FFF2-40B4-BE49-F238E27FC236}">
                <a16:creationId xmlns:a16="http://schemas.microsoft.com/office/drawing/2014/main" id="{E540B812-19CB-902C-E900-E2E1F922E168}"/>
              </a:ext>
            </a:extLst>
          </p:cNvPr>
          <p:cNvSpPr txBox="1"/>
          <p:nvPr/>
        </p:nvSpPr>
        <p:spPr>
          <a:xfrm>
            <a:off x="6130931" y="498764"/>
            <a:ext cx="2789546" cy="1200329"/>
          </a:xfrm>
          <a:prstGeom prst="rect">
            <a:avLst/>
          </a:prstGeom>
          <a:noFill/>
        </p:spPr>
        <p:txBody>
          <a:bodyPr wrap="none" rtlCol="0">
            <a:spAutoFit/>
          </a:bodyPr>
          <a:lstStyle/>
          <a:p>
            <a:r>
              <a:rPr lang="en-GB" sz="3600" dirty="0"/>
              <a:t>AMSP</a:t>
            </a:r>
          </a:p>
          <a:p>
            <a:r>
              <a:rPr lang="en-GB" sz="3600" dirty="0"/>
              <a:t>Core Maths</a:t>
            </a:r>
          </a:p>
        </p:txBody>
      </p:sp>
    </p:spTree>
    <p:extLst>
      <p:ext uri="{BB962C8B-B14F-4D97-AF65-F5344CB8AC3E}">
        <p14:creationId xmlns:p14="http://schemas.microsoft.com/office/powerpoint/2010/main" val="4012915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CC83CD-5303-E481-7571-BD9EE40B9728}"/>
              </a:ext>
            </a:extLst>
          </p:cNvPr>
          <p:cNvSpPr>
            <a:spLocks noGrp="1"/>
          </p:cNvSpPr>
          <p:nvPr>
            <p:ph idx="1"/>
          </p:nvPr>
        </p:nvSpPr>
        <p:spPr>
          <a:xfrm>
            <a:off x="5795158" y="329333"/>
            <a:ext cx="2648940" cy="6346104"/>
          </a:xfrm>
        </p:spPr>
        <p:txBody>
          <a:bodyPr>
            <a:normAutofit fontScale="92500" lnSpcReduction="10000"/>
          </a:bodyPr>
          <a:lstStyle/>
          <a:p>
            <a:pPr marL="0" indent="0">
              <a:buNone/>
            </a:pPr>
            <a:r>
              <a:rPr lang="en-GB" dirty="0">
                <a:latin typeface="Architects Daughter" pitchFamily="2" charset="77"/>
              </a:rPr>
              <a:t>Teacher Development</a:t>
            </a:r>
          </a:p>
          <a:p>
            <a:pPr marL="0" indent="0">
              <a:buNone/>
            </a:pPr>
            <a:endParaRPr lang="en-GB" dirty="0"/>
          </a:p>
          <a:p>
            <a:pPr marL="0" indent="0">
              <a:buNone/>
            </a:pPr>
            <a:r>
              <a:rPr lang="en-GB" dirty="0"/>
              <a:t>Whole school start up</a:t>
            </a:r>
          </a:p>
          <a:p>
            <a:pPr marL="0" indent="0">
              <a:buNone/>
            </a:pPr>
            <a:endParaRPr lang="en-GB" dirty="0"/>
          </a:p>
          <a:p>
            <a:pPr marL="0" indent="0">
              <a:buNone/>
            </a:pPr>
            <a:r>
              <a:rPr lang="en-GB" dirty="0"/>
              <a:t>New teachers to Core Maths</a:t>
            </a:r>
          </a:p>
          <a:p>
            <a:pPr marL="0" indent="0">
              <a:buNone/>
            </a:pPr>
            <a:endParaRPr lang="en-GB" dirty="0"/>
          </a:p>
          <a:p>
            <a:pPr marL="0" indent="0">
              <a:buNone/>
            </a:pPr>
            <a:r>
              <a:rPr lang="en-GB" dirty="0"/>
              <a:t>Developing teaching of Core Maths</a:t>
            </a:r>
          </a:p>
          <a:p>
            <a:pPr marL="0" indent="0">
              <a:buNone/>
            </a:pPr>
            <a:endParaRPr lang="en-GB" dirty="0"/>
          </a:p>
          <a:p>
            <a:pPr marL="0" indent="0">
              <a:buNone/>
            </a:pPr>
            <a:r>
              <a:rPr lang="en-GB" dirty="0"/>
              <a:t>Network Meetings</a:t>
            </a:r>
          </a:p>
        </p:txBody>
      </p:sp>
      <p:pic>
        <p:nvPicPr>
          <p:cNvPr id="4" name="Picture 3">
            <a:extLst>
              <a:ext uri="{FF2B5EF4-FFF2-40B4-BE49-F238E27FC236}">
                <a16:creationId xmlns:a16="http://schemas.microsoft.com/office/drawing/2014/main" id="{3BB91CCD-DD0D-3F79-89C6-8103498C2D95}"/>
              </a:ext>
            </a:extLst>
          </p:cNvPr>
          <p:cNvPicPr>
            <a:picLocks noChangeAspect="1"/>
          </p:cNvPicPr>
          <p:nvPr/>
        </p:nvPicPr>
        <p:blipFill>
          <a:blip r:embed="rId2"/>
          <a:stretch>
            <a:fillRect/>
          </a:stretch>
        </p:blipFill>
        <p:spPr>
          <a:xfrm>
            <a:off x="270040" y="182563"/>
            <a:ext cx="5357559" cy="6492874"/>
          </a:xfrm>
          <a:prstGeom prst="rect">
            <a:avLst/>
          </a:prstGeom>
        </p:spPr>
      </p:pic>
    </p:spTree>
    <p:extLst>
      <p:ext uri="{BB962C8B-B14F-4D97-AF65-F5344CB8AC3E}">
        <p14:creationId xmlns:p14="http://schemas.microsoft.com/office/powerpoint/2010/main" val="2416131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74C9-703D-7113-2D4B-BF1FA9F834D7}"/>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62879B76-4C93-3024-D578-477F9E65BA56}"/>
              </a:ext>
            </a:extLst>
          </p:cNvPr>
          <p:cNvPicPr>
            <a:picLocks noChangeAspect="1"/>
          </p:cNvPicPr>
          <p:nvPr/>
        </p:nvPicPr>
        <p:blipFill>
          <a:blip r:embed="rId2"/>
          <a:stretch>
            <a:fillRect/>
          </a:stretch>
        </p:blipFill>
        <p:spPr>
          <a:xfrm>
            <a:off x="314325" y="235477"/>
            <a:ext cx="8515350" cy="5229309"/>
          </a:xfrm>
          <a:prstGeom prst="rect">
            <a:avLst/>
          </a:prstGeom>
        </p:spPr>
      </p:pic>
    </p:spTree>
    <p:extLst>
      <p:ext uri="{BB962C8B-B14F-4D97-AF65-F5344CB8AC3E}">
        <p14:creationId xmlns:p14="http://schemas.microsoft.com/office/powerpoint/2010/main" val="1550141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2989A-2C9A-D6C3-B862-247AB34DA97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0830A71-769B-3C08-6DD5-7ADFE2D3B62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030DD7B-C837-C59A-807B-42C3E6C9B63D}"/>
              </a:ext>
            </a:extLst>
          </p:cNvPr>
          <p:cNvPicPr>
            <a:picLocks noChangeAspect="1"/>
          </p:cNvPicPr>
          <p:nvPr/>
        </p:nvPicPr>
        <p:blipFill>
          <a:blip r:embed="rId2"/>
          <a:stretch>
            <a:fillRect/>
          </a:stretch>
        </p:blipFill>
        <p:spPr>
          <a:xfrm>
            <a:off x="131371" y="177155"/>
            <a:ext cx="8854009" cy="5677379"/>
          </a:xfrm>
          <a:prstGeom prst="rect">
            <a:avLst/>
          </a:prstGeom>
        </p:spPr>
      </p:pic>
      <p:pic>
        <p:nvPicPr>
          <p:cNvPr id="6" name="Picture 5">
            <a:extLst>
              <a:ext uri="{FF2B5EF4-FFF2-40B4-BE49-F238E27FC236}">
                <a16:creationId xmlns:a16="http://schemas.microsoft.com/office/drawing/2014/main" id="{6DC269D4-B38A-086F-6749-402145D630A4}"/>
              </a:ext>
            </a:extLst>
          </p:cNvPr>
          <p:cNvPicPr>
            <a:picLocks noChangeAspect="1"/>
          </p:cNvPicPr>
          <p:nvPr/>
        </p:nvPicPr>
        <p:blipFill>
          <a:blip r:embed="rId3"/>
          <a:stretch>
            <a:fillRect/>
          </a:stretch>
        </p:blipFill>
        <p:spPr>
          <a:xfrm>
            <a:off x="158620" y="277856"/>
            <a:ext cx="8791945" cy="3415370"/>
          </a:xfrm>
          <a:prstGeom prst="rect">
            <a:avLst/>
          </a:prstGeom>
        </p:spPr>
      </p:pic>
      <p:pic>
        <p:nvPicPr>
          <p:cNvPr id="7" name="Picture 6">
            <a:extLst>
              <a:ext uri="{FF2B5EF4-FFF2-40B4-BE49-F238E27FC236}">
                <a16:creationId xmlns:a16="http://schemas.microsoft.com/office/drawing/2014/main" id="{7DCC9F34-7409-190C-9190-C6F9AE7B048B}"/>
              </a:ext>
            </a:extLst>
          </p:cNvPr>
          <p:cNvPicPr>
            <a:picLocks noChangeAspect="1"/>
          </p:cNvPicPr>
          <p:nvPr/>
        </p:nvPicPr>
        <p:blipFill>
          <a:blip r:embed="rId4"/>
          <a:stretch>
            <a:fillRect/>
          </a:stretch>
        </p:blipFill>
        <p:spPr>
          <a:xfrm>
            <a:off x="250123" y="2121556"/>
            <a:ext cx="8579639" cy="4371318"/>
          </a:xfrm>
          <a:prstGeom prst="rect">
            <a:avLst/>
          </a:prstGeom>
        </p:spPr>
      </p:pic>
    </p:spTree>
    <p:extLst>
      <p:ext uri="{BB962C8B-B14F-4D97-AF65-F5344CB8AC3E}">
        <p14:creationId xmlns:p14="http://schemas.microsoft.com/office/powerpoint/2010/main" val="39229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A973A-A2BA-0117-2539-3397FD8A6A26}"/>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D470334D-BE53-DF89-7D49-92EC9831A9BA}"/>
              </a:ext>
            </a:extLst>
          </p:cNvPr>
          <p:cNvPicPr>
            <a:picLocks noChangeAspect="1"/>
          </p:cNvPicPr>
          <p:nvPr/>
        </p:nvPicPr>
        <p:blipFill>
          <a:blip r:embed="rId2"/>
          <a:stretch>
            <a:fillRect/>
          </a:stretch>
        </p:blipFill>
        <p:spPr>
          <a:xfrm>
            <a:off x="255319" y="273181"/>
            <a:ext cx="8633361" cy="4663680"/>
          </a:xfrm>
          <a:prstGeom prst="rect">
            <a:avLst/>
          </a:prstGeom>
        </p:spPr>
      </p:pic>
      <p:sp>
        <p:nvSpPr>
          <p:cNvPr id="5" name="TextBox 4">
            <a:extLst>
              <a:ext uri="{FF2B5EF4-FFF2-40B4-BE49-F238E27FC236}">
                <a16:creationId xmlns:a16="http://schemas.microsoft.com/office/drawing/2014/main" id="{443DD60E-E47A-0E97-2104-FFDA9008D15D}"/>
              </a:ext>
            </a:extLst>
          </p:cNvPr>
          <p:cNvSpPr txBox="1"/>
          <p:nvPr/>
        </p:nvSpPr>
        <p:spPr>
          <a:xfrm>
            <a:off x="415636" y="5260769"/>
            <a:ext cx="3466013" cy="369332"/>
          </a:xfrm>
          <a:prstGeom prst="rect">
            <a:avLst/>
          </a:prstGeom>
          <a:noFill/>
        </p:spPr>
        <p:txBody>
          <a:bodyPr wrap="none" rtlCol="0">
            <a:spAutoFit/>
          </a:bodyPr>
          <a:lstStyle/>
          <a:p>
            <a:r>
              <a:rPr lang="en-GB" dirty="0">
                <a:hlinkClick r:id="rId3"/>
              </a:rPr>
              <a:t>Catherine Van </a:t>
            </a:r>
            <a:r>
              <a:rPr lang="en-GB" dirty="0" err="1">
                <a:hlinkClick r:id="rId3"/>
              </a:rPr>
              <a:t>Sarloos</a:t>
            </a:r>
            <a:r>
              <a:rPr lang="en-GB" dirty="0">
                <a:hlinkClick r:id="rId3"/>
              </a:rPr>
              <a:t> Padlet</a:t>
            </a:r>
            <a:endParaRPr lang="en-GB" dirty="0"/>
          </a:p>
        </p:txBody>
      </p:sp>
    </p:spTree>
    <p:extLst>
      <p:ext uri="{BB962C8B-B14F-4D97-AF65-F5344CB8AC3E}">
        <p14:creationId xmlns:p14="http://schemas.microsoft.com/office/powerpoint/2010/main" val="2096170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72C2-8E77-6A5E-4B81-352A15A9D0E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D3C8175-4799-AA09-6A01-372E58382F61}"/>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8A6EBC8-2372-8C7F-91A4-CC66631E8B11}"/>
              </a:ext>
            </a:extLst>
          </p:cNvPr>
          <p:cNvPicPr>
            <a:picLocks noChangeAspect="1"/>
          </p:cNvPicPr>
          <p:nvPr/>
        </p:nvPicPr>
        <p:blipFill>
          <a:blip r:embed="rId2"/>
          <a:stretch>
            <a:fillRect/>
          </a:stretch>
        </p:blipFill>
        <p:spPr>
          <a:xfrm>
            <a:off x="228600" y="268793"/>
            <a:ext cx="8686800" cy="4741147"/>
          </a:xfrm>
          <a:prstGeom prst="rect">
            <a:avLst/>
          </a:prstGeom>
        </p:spPr>
      </p:pic>
    </p:spTree>
    <p:extLst>
      <p:ext uri="{BB962C8B-B14F-4D97-AF65-F5344CB8AC3E}">
        <p14:creationId xmlns:p14="http://schemas.microsoft.com/office/powerpoint/2010/main" val="2128353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2B2DF-F876-E8DF-B24F-9EDEA2043BC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A349A3-5D98-6BC2-8E5A-78C3C2F882E8}"/>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EAB8CE4F-22BE-8150-9AF1-478326526893}"/>
              </a:ext>
            </a:extLst>
          </p:cNvPr>
          <p:cNvPicPr>
            <a:picLocks noChangeAspect="1"/>
          </p:cNvPicPr>
          <p:nvPr/>
        </p:nvPicPr>
        <p:blipFill>
          <a:blip r:embed="rId2"/>
          <a:stretch>
            <a:fillRect/>
          </a:stretch>
        </p:blipFill>
        <p:spPr>
          <a:xfrm>
            <a:off x="923754" y="131098"/>
            <a:ext cx="7296491" cy="6595804"/>
          </a:xfrm>
          <a:prstGeom prst="rect">
            <a:avLst/>
          </a:prstGeom>
        </p:spPr>
      </p:pic>
    </p:spTree>
    <p:extLst>
      <p:ext uri="{BB962C8B-B14F-4D97-AF65-F5344CB8AC3E}">
        <p14:creationId xmlns:p14="http://schemas.microsoft.com/office/powerpoint/2010/main" val="421799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BA096-8F40-7D02-DD6A-8B0E98DA6429}"/>
              </a:ext>
            </a:extLst>
          </p:cNvPr>
          <p:cNvSpPr>
            <a:spLocks noGrp="1"/>
          </p:cNvSpPr>
          <p:nvPr>
            <p:ph type="title"/>
          </p:nvPr>
        </p:nvSpPr>
        <p:spPr/>
        <p:txBody>
          <a:bodyPr/>
          <a:lstStyle/>
          <a:p>
            <a:pPr algn="ctr"/>
            <a:r>
              <a:rPr lang="en-GB" dirty="0">
                <a:latin typeface="Architects Daughter" pitchFamily="2" charset="77"/>
              </a:rPr>
              <a:t>One Year or Two Year Route Maps</a:t>
            </a:r>
          </a:p>
        </p:txBody>
      </p:sp>
      <p:sp>
        <p:nvSpPr>
          <p:cNvPr id="3" name="Content Placeholder 2">
            <a:extLst>
              <a:ext uri="{FF2B5EF4-FFF2-40B4-BE49-F238E27FC236}">
                <a16:creationId xmlns:a16="http://schemas.microsoft.com/office/drawing/2014/main" id="{539709DF-D9DA-9FE6-33A9-190A6FEE433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8E5918F-957E-DABF-066E-ED1592D42F9A}"/>
              </a:ext>
            </a:extLst>
          </p:cNvPr>
          <p:cNvPicPr>
            <a:picLocks noChangeAspect="1"/>
          </p:cNvPicPr>
          <p:nvPr/>
        </p:nvPicPr>
        <p:blipFill>
          <a:blip r:embed="rId2"/>
          <a:stretch>
            <a:fillRect/>
          </a:stretch>
        </p:blipFill>
        <p:spPr>
          <a:xfrm>
            <a:off x="3063833" y="2025794"/>
            <a:ext cx="2778826" cy="1885990"/>
          </a:xfrm>
          <a:prstGeom prst="rect">
            <a:avLst/>
          </a:prstGeom>
        </p:spPr>
      </p:pic>
      <p:pic>
        <p:nvPicPr>
          <p:cNvPr id="5" name="Picture 4">
            <a:extLst>
              <a:ext uri="{FF2B5EF4-FFF2-40B4-BE49-F238E27FC236}">
                <a16:creationId xmlns:a16="http://schemas.microsoft.com/office/drawing/2014/main" id="{76D17614-E3D7-C846-270D-E3293C4C1A2E}"/>
              </a:ext>
            </a:extLst>
          </p:cNvPr>
          <p:cNvPicPr>
            <a:picLocks noChangeAspect="1"/>
          </p:cNvPicPr>
          <p:nvPr/>
        </p:nvPicPr>
        <p:blipFill>
          <a:blip r:embed="rId3"/>
          <a:stretch>
            <a:fillRect/>
          </a:stretch>
        </p:blipFill>
        <p:spPr>
          <a:xfrm>
            <a:off x="1513938" y="4111953"/>
            <a:ext cx="2939308" cy="2065009"/>
          </a:xfrm>
          <a:prstGeom prst="rect">
            <a:avLst/>
          </a:prstGeom>
        </p:spPr>
      </p:pic>
      <p:pic>
        <p:nvPicPr>
          <p:cNvPr id="6" name="Picture 5">
            <a:extLst>
              <a:ext uri="{FF2B5EF4-FFF2-40B4-BE49-F238E27FC236}">
                <a16:creationId xmlns:a16="http://schemas.microsoft.com/office/drawing/2014/main" id="{F87AAC18-593E-93A7-98F1-3ACB1146B9D1}"/>
              </a:ext>
            </a:extLst>
          </p:cNvPr>
          <p:cNvPicPr>
            <a:picLocks noChangeAspect="1"/>
          </p:cNvPicPr>
          <p:nvPr/>
        </p:nvPicPr>
        <p:blipFill>
          <a:blip r:embed="rId4"/>
          <a:stretch>
            <a:fillRect/>
          </a:stretch>
        </p:blipFill>
        <p:spPr>
          <a:xfrm>
            <a:off x="4572000" y="4111953"/>
            <a:ext cx="2891835" cy="2065009"/>
          </a:xfrm>
          <a:prstGeom prst="rect">
            <a:avLst/>
          </a:prstGeom>
        </p:spPr>
      </p:pic>
    </p:spTree>
    <p:extLst>
      <p:ext uri="{BB962C8B-B14F-4D97-AF65-F5344CB8AC3E}">
        <p14:creationId xmlns:p14="http://schemas.microsoft.com/office/powerpoint/2010/main" val="3378950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6">
            <a:extLst>
              <a:ext uri="{FF2B5EF4-FFF2-40B4-BE49-F238E27FC236}">
                <a16:creationId xmlns:a16="http://schemas.microsoft.com/office/drawing/2014/main" id="{469FADDA-96CF-95FD-6274-7D059A2CA58F}"/>
              </a:ext>
            </a:extLst>
          </p:cNvPr>
          <p:cNvSpPr txBox="1">
            <a:spLocks noChangeArrowheads="1"/>
          </p:cNvSpPr>
          <p:nvPr/>
        </p:nvSpPr>
        <p:spPr bwMode="auto">
          <a:xfrm rot="5400000">
            <a:off x="-319687" y="2156020"/>
            <a:ext cx="1601829" cy="32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cs typeface="Arial" panose="020B0604020202020204" pitchFamily="34" charset="0"/>
              </a:defRPr>
            </a:lvl1pPr>
            <a:lvl2pPr marL="742950" indent="-285750">
              <a:defRPr sz="2100">
                <a:solidFill>
                  <a:schemeClr val="tx1"/>
                </a:solidFill>
                <a:latin typeface="Arial" panose="020B0604020202020204" pitchFamily="34" charset="0"/>
                <a:cs typeface="Arial" panose="020B0604020202020204" pitchFamily="34" charset="0"/>
              </a:defRPr>
            </a:lvl2pPr>
            <a:lvl3pPr marL="1143000" indent="-228600">
              <a:defRPr sz="2100">
                <a:solidFill>
                  <a:schemeClr val="tx1"/>
                </a:solidFill>
                <a:latin typeface="Arial" panose="020B0604020202020204" pitchFamily="34" charset="0"/>
                <a:cs typeface="Arial" panose="020B0604020202020204" pitchFamily="34" charset="0"/>
              </a:defRPr>
            </a:lvl3pPr>
            <a:lvl4pPr marL="1600200" indent="-228600">
              <a:defRPr sz="2100">
                <a:solidFill>
                  <a:schemeClr val="tx1"/>
                </a:solidFill>
                <a:latin typeface="Arial" panose="020B0604020202020204" pitchFamily="34" charset="0"/>
                <a:cs typeface="Arial" panose="020B0604020202020204" pitchFamily="34" charset="0"/>
              </a:defRPr>
            </a:lvl4pPr>
            <a:lvl5pPr marL="2057400" indent="-228600">
              <a:defRPr sz="2100">
                <a:solidFill>
                  <a:schemeClr val="tx1"/>
                </a:solidFill>
                <a:latin typeface="Arial" panose="020B0604020202020204" pitchFamily="34" charset="0"/>
                <a:cs typeface="Arial" panose="020B0604020202020204" pitchFamily="34" charset="0"/>
              </a:defRPr>
            </a:lvl5pPr>
            <a:lvl6pPr marL="25146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defTabSz="891859" fontAlgn="base">
              <a:spcBef>
                <a:spcPct val="0"/>
              </a:spcBef>
              <a:spcAft>
                <a:spcPct val="0"/>
              </a:spcAft>
            </a:pPr>
            <a:r>
              <a:rPr lang="en-GB" altLang="en-US" sz="1539">
                <a:solidFill>
                  <a:prstClr val="black"/>
                </a:solidFill>
              </a:rPr>
              <a:t>           </a:t>
            </a:r>
            <a:endParaRPr lang="en-GB" altLang="en-US" sz="1539" b="1">
              <a:solidFill>
                <a:prstClr val="white"/>
              </a:solidFill>
            </a:endParaRPr>
          </a:p>
        </p:txBody>
      </p:sp>
      <p:graphicFrame>
        <p:nvGraphicFramePr>
          <p:cNvPr id="3" name="Table 2">
            <a:extLst>
              <a:ext uri="{FF2B5EF4-FFF2-40B4-BE49-F238E27FC236}">
                <a16:creationId xmlns:a16="http://schemas.microsoft.com/office/drawing/2014/main" id="{6EC0355B-A430-42D7-B954-E5CC08969EF0}"/>
              </a:ext>
            </a:extLst>
          </p:cNvPr>
          <p:cNvGraphicFramePr>
            <a:graphicFrameLocks noGrp="1"/>
          </p:cNvGraphicFramePr>
          <p:nvPr/>
        </p:nvGraphicFramePr>
        <p:xfrm>
          <a:off x="373804" y="1273892"/>
          <a:ext cx="8129813" cy="4360787"/>
        </p:xfrm>
        <a:graphic>
          <a:graphicData uri="http://schemas.openxmlformats.org/drawingml/2006/table">
            <a:tbl>
              <a:tblPr firstRow="1" bandRow="1">
                <a:tableStyleId>{073A0DAA-6AF3-43AB-8588-CEC1D06C72B9}</a:tableStyleId>
              </a:tblPr>
              <a:tblGrid>
                <a:gridCol w="369406">
                  <a:extLst>
                    <a:ext uri="{9D8B030D-6E8A-4147-A177-3AD203B41FA5}">
                      <a16:colId xmlns:a16="http://schemas.microsoft.com/office/drawing/2014/main" val="20000"/>
                    </a:ext>
                  </a:extLst>
                </a:gridCol>
                <a:gridCol w="4013514">
                  <a:extLst>
                    <a:ext uri="{9D8B030D-6E8A-4147-A177-3AD203B41FA5}">
                      <a16:colId xmlns:a16="http://schemas.microsoft.com/office/drawing/2014/main" val="20001"/>
                    </a:ext>
                  </a:extLst>
                </a:gridCol>
                <a:gridCol w="3746893">
                  <a:extLst>
                    <a:ext uri="{9D8B030D-6E8A-4147-A177-3AD203B41FA5}">
                      <a16:colId xmlns:a16="http://schemas.microsoft.com/office/drawing/2014/main" val="20002"/>
                    </a:ext>
                  </a:extLst>
                </a:gridCol>
              </a:tblGrid>
              <a:tr h="414676">
                <a:tc>
                  <a:txBody>
                    <a:bodyPr/>
                    <a:lstStyle/>
                    <a:p>
                      <a:endParaRPr lang="en-GB" sz="14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L="78191" marR="78191" marT="39331" marB="39331" anchor="ctr"/>
                </a:tc>
                <a:tc>
                  <a:txBody>
                    <a:bodyPr/>
                    <a:lstStyle/>
                    <a:p>
                      <a:r>
                        <a:rPr lang="en-GB" sz="14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Subject</a:t>
                      </a:r>
                      <a:r>
                        <a:rPr lang="en-GB" sz="1400" b="0" baseline="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4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txBody>
                  <a:tcPr marL="78191" marR="78191" marT="39331" marB="39331" anchor="ctr"/>
                </a:tc>
                <a:tc>
                  <a:txBody>
                    <a:bodyPr/>
                    <a:lstStyle/>
                    <a:p>
                      <a:r>
                        <a:rPr lang="en-GB" sz="14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Online</a:t>
                      </a:r>
                      <a:r>
                        <a:rPr lang="en-GB" sz="1400" b="0" baseline="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resources</a:t>
                      </a:r>
                      <a:r>
                        <a:rPr lang="en-GB" sz="14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txBody>
                  <a:tcPr marL="78191" marR="78191" marT="39331" marB="39331" anchor="ctr"/>
                </a:tc>
                <a:extLst>
                  <a:ext uri="{0D108BD9-81ED-4DB2-BD59-A6C34878D82A}">
                    <a16:rowId xmlns:a16="http://schemas.microsoft.com/office/drawing/2014/main" val="10000"/>
                  </a:ext>
                </a:extLst>
              </a:tr>
              <a:tr h="2392379">
                <a:tc>
                  <a:txBody>
                    <a:bodyPr/>
                    <a:lstStyle/>
                    <a:p>
                      <a:pPr>
                        <a:lnSpc>
                          <a:spcPct val="150000"/>
                        </a:lnSpc>
                        <a:buFont typeface="Wingdings" pitchFamily="2" charset="2"/>
                        <a:buChar char="Ø"/>
                      </a:pPr>
                      <a:endParaRPr lang="en-GB" sz="900" b="0" baseline="0" dirty="0">
                        <a:latin typeface="Arial" pitchFamily="34" charset="0"/>
                        <a:cs typeface="Arial" pitchFamily="34" charset="0"/>
                      </a:endParaRPr>
                    </a:p>
                  </a:txBody>
                  <a:tcPr marL="78191" marR="78191" marT="39331" marB="39331">
                    <a:solidFill>
                      <a:srgbClr val="002060"/>
                    </a:solidFill>
                  </a:tcPr>
                </a:tc>
                <a:tc>
                  <a:txBody>
                    <a:bodyPr/>
                    <a:lstStyle/>
                    <a:p>
                      <a:r>
                        <a:rPr lang="en-GB" sz="1500" kern="1200" dirty="0">
                          <a:solidFill>
                            <a:schemeClr val="dk1"/>
                          </a:solidFill>
                          <a:effectLst/>
                          <a:latin typeface="Arial" panose="020B0604020202020204" pitchFamily="34" charset="0"/>
                          <a:ea typeface="+mn-ea"/>
                          <a:cs typeface="Arial" panose="020B0604020202020204" pitchFamily="34" charset="0"/>
                        </a:rPr>
                        <a:t>It is expected that spreadsheets and tables will be used throughout the teaching and learning of this Mathematical Studies specification.  </a:t>
                      </a:r>
                    </a:p>
                    <a:p>
                      <a:endParaRPr lang="en-GB" sz="1500" kern="1200" dirty="0">
                        <a:solidFill>
                          <a:schemeClr val="dk1"/>
                        </a:solidFill>
                        <a:effectLst/>
                        <a:latin typeface="Arial" panose="020B0604020202020204" pitchFamily="34" charset="0"/>
                        <a:ea typeface="+mn-ea"/>
                        <a:cs typeface="Arial" panose="020B0604020202020204" pitchFamily="34" charset="0"/>
                      </a:endParaRPr>
                    </a:p>
                    <a:p>
                      <a:r>
                        <a:rPr lang="en-GB" sz="1500" kern="1200" dirty="0">
                          <a:solidFill>
                            <a:schemeClr val="dk1"/>
                          </a:solidFill>
                          <a:effectLst/>
                          <a:latin typeface="Arial" panose="020B0604020202020204" pitchFamily="34" charset="0"/>
                          <a:ea typeface="+mn-ea"/>
                          <a:cs typeface="Arial" panose="020B0604020202020204" pitchFamily="34" charset="0"/>
                        </a:rPr>
                        <a:t>Spreadsheet formulae will include:</a:t>
                      </a:r>
                    </a:p>
                    <a:p>
                      <a:pPr lvl="0"/>
                      <a:r>
                        <a:rPr lang="en-US" sz="1500" kern="1200" dirty="0">
                          <a:solidFill>
                            <a:schemeClr val="dk1"/>
                          </a:solidFill>
                          <a:effectLst/>
                          <a:latin typeface="Arial" panose="020B0604020202020204" pitchFamily="34" charset="0"/>
                          <a:ea typeface="+mn-ea"/>
                          <a:cs typeface="Arial" panose="020B0604020202020204" pitchFamily="34" charset="0"/>
                        </a:rPr>
                        <a:t>“=A1+A2+A3” to sum values in cells</a:t>
                      </a:r>
                      <a:endParaRPr lang="en-GB" sz="1500" kern="1200" dirty="0">
                        <a:solidFill>
                          <a:schemeClr val="dk1"/>
                        </a:solidFill>
                        <a:effectLst/>
                        <a:latin typeface="Arial" panose="020B0604020202020204" pitchFamily="34" charset="0"/>
                        <a:ea typeface="+mn-ea"/>
                        <a:cs typeface="Arial" panose="020B0604020202020204" pitchFamily="34" charset="0"/>
                      </a:endParaRPr>
                    </a:p>
                    <a:p>
                      <a:pPr lvl="0"/>
                      <a:r>
                        <a:rPr lang="en-US" sz="1500" kern="1200" dirty="0">
                          <a:solidFill>
                            <a:schemeClr val="dk1"/>
                          </a:solidFill>
                          <a:effectLst/>
                          <a:latin typeface="Arial" panose="020B0604020202020204" pitchFamily="34" charset="0"/>
                          <a:ea typeface="+mn-ea"/>
                          <a:cs typeface="Arial" panose="020B0604020202020204" pitchFamily="34" charset="0"/>
                        </a:rPr>
                        <a:t>“=2*B3” to multiply a value in a given cell</a:t>
                      </a:r>
                      <a:endParaRPr lang="en-GB" sz="1500" kern="1200" dirty="0">
                        <a:solidFill>
                          <a:schemeClr val="dk1"/>
                        </a:solidFill>
                        <a:effectLst/>
                        <a:latin typeface="Arial" panose="020B0604020202020204" pitchFamily="34" charset="0"/>
                        <a:ea typeface="+mn-ea"/>
                        <a:cs typeface="Arial" panose="020B0604020202020204" pitchFamily="34" charset="0"/>
                      </a:endParaRPr>
                    </a:p>
                    <a:p>
                      <a:pPr lvl="0"/>
                      <a:r>
                        <a:rPr lang="en-US" sz="1500" kern="1200" dirty="0">
                          <a:solidFill>
                            <a:schemeClr val="dk1"/>
                          </a:solidFill>
                          <a:effectLst/>
                          <a:latin typeface="Arial" panose="020B0604020202020204" pitchFamily="34" charset="0"/>
                          <a:ea typeface="+mn-ea"/>
                          <a:cs typeface="Arial" panose="020B0604020202020204" pitchFamily="34" charset="0"/>
                        </a:rPr>
                        <a:t>“=SUM(A1:A10)”</a:t>
                      </a:r>
                      <a:endParaRPr lang="en-GB" sz="1500" kern="1200" dirty="0">
                        <a:solidFill>
                          <a:schemeClr val="dk1"/>
                        </a:solidFill>
                        <a:effectLst/>
                        <a:latin typeface="Arial" panose="020B0604020202020204" pitchFamily="34" charset="0"/>
                        <a:ea typeface="+mn-ea"/>
                        <a:cs typeface="Arial" panose="020B0604020202020204" pitchFamily="34" charset="0"/>
                      </a:endParaRPr>
                    </a:p>
                    <a:p>
                      <a:pPr>
                        <a:lnSpc>
                          <a:spcPct val="150000"/>
                        </a:lnSpc>
                        <a:buFont typeface="Wingdings" pitchFamily="2" charset="2"/>
                        <a:buChar char="Ø"/>
                      </a:pPr>
                      <a:endParaRPr lang="en-GB" sz="900" b="0" baseline="0" dirty="0">
                        <a:latin typeface="Arial" pitchFamily="34" charset="0"/>
                        <a:cs typeface="Arial" pitchFamily="34" charset="0"/>
                      </a:endParaRPr>
                    </a:p>
                  </a:txBody>
                  <a:tcPr marL="78191" marR="78191" marT="39331" marB="39331"/>
                </a:tc>
                <a:tc rowSpan="2">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2"/>
                        </a:rPr>
                        <a:t>Anthropometric Data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2"/>
                        </a:rPr>
                        <a:t>DISCUSS Regression and Correlation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2"/>
                        </a:rPr>
                        <a:t>Pay rates for men and women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2"/>
                        </a:rPr>
                        <a:t>Stature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3"/>
                        </a:rPr>
                        <a:t>Climate Prediction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3"/>
                        </a:rPr>
                        <a:t>Cup of Coffee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3"/>
                        </a:rPr>
                        <a:t>Test Run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3"/>
                        </a:rPr>
                        <a:t>Ozone Holes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4"/>
                        </a:rPr>
                        <a:t>Measuring Inflation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5"/>
                        </a:rPr>
                        <a:t>Eurovision 2015 – Nuffield Foundation</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6"/>
                        </a:rPr>
                        <a:t>Mammals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7"/>
                        </a:rPr>
                        <a:t>Module Results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8"/>
                        </a:rPr>
                        <a:t>Pulse Rates - Nuffield Foundation </a:t>
                      </a:r>
                      <a:endParaRPr lang="en-GB" sz="900" b="0" baseline="0" dirty="0">
                        <a:latin typeface="Arial" pitchFamily="34" charset="0"/>
                        <a:cs typeface="Arial" pitchFamily="34" charset="0"/>
                      </a:endParaRP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9"/>
                        </a:rPr>
                        <a:t>Exponential growth – MEI</a:t>
                      </a:r>
                      <a:r>
                        <a:rPr lang="en-GB" sz="900" b="0" baseline="0" dirty="0">
                          <a:latin typeface="Arial" pitchFamily="34" charset="0"/>
                          <a:cs typeface="Arial" pitchFamily="34" charset="0"/>
                        </a:rPr>
                        <a:t> (Username: </a:t>
                      </a:r>
                      <a:r>
                        <a:rPr lang="en-GB" sz="900" b="0" baseline="0" dirty="0" err="1">
                          <a:latin typeface="Arial" pitchFamily="34" charset="0"/>
                          <a:cs typeface="Arial" pitchFamily="34" charset="0"/>
                        </a:rPr>
                        <a:t>mei</a:t>
                      </a:r>
                      <a:r>
                        <a:rPr lang="en-GB" sz="900" b="0" baseline="0" dirty="0">
                          <a:latin typeface="Arial" pitchFamily="34" charset="0"/>
                          <a:cs typeface="Arial" pitchFamily="34" charset="0"/>
                        </a:rPr>
                        <a:t>-imps  Password: imps)</a:t>
                      </a: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rPr>
                        <a:t> </a:t>
                      </a:r>
                      <a:r>
                        <a:rPr lang="en-GB" sz="900" b="0" baseline="0" dirty="0">
                          <a:latin typeface="Arial" pitchFamily="34" charset="0"/>
                          <a:cs typeface="Arial" pitchFamily="34" charset="0"/>
                          <a:hlinkClick r:id="rId10"/>
                        </a:rPr>
                        <a:t>Compound Interest – MEI</a:t>
                      </a:r>
                      <a:r>
                        <a:rPr lang="en-GB" sz="900" b="0" baseline="0" dirty="0">
                          <a:latin typeface="Arial" pitchFamily="34" charset="0"/>
                          <a:cs typeface="Arial" pitchFamily="34" charset="0"/>
                        </a:rPr>
                        <a:t> (Username: </a:t>
                      </a:r>
                      <a:r>
                        <a:rPr lang="en-GB" sz="900" b="0" baseline="0" dirty="0" err="1">
                          <a:latin typeface="Arial" pitchFamily="34" charset="0"/>
                          <a:cs typeface="Arial" pitchFamily="34" charset="0"/>
                        </a:rPr>
                        <a:t>mei</a:t>
                      </a:r>
                      <a:r>
                        <a:rPr lang="en-GB" sz="900" b="0" baseline="0" dirty="0">
                          <a:latin typeface="Arial" pitchFamily="34" charset="0"/>
                          <a:cs typeface="Arial" pitchFamily="34" charset="0"/>
                        </a:rPr>
                        <a:t>-imps  Password: imps) </a:t>
                      </a: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900" b="0" baseline="0" dirty="0">
                          <a:latin typeface="Arial" pitchFamily="34" charset="0"/>
                          <a:cs typeface="Arial" pitchFamily="34" charset="0"/>
                          <a:hlinkClick r:id="rId11"/>
                        </a:rPr>
                        <a:t>Student Loans 1 – MEI</a:t>
                      </a:r>
                      <a:r>
                        <a:rPr lang="en-GB" sz="900" b="0" baseline="0" dirty="0">
                          <a:latin typeface="Arial" pitchFamily="34" charset="0"/>
                          <a:cs typeface="Arial" pitchFamily="34" charset="0"/>
                        </a:rPr>
                        <a:t> (Username: </a:t>
                      </a:r>
                      <a:r>
                        <a:rPr lang="en-GB" sz="900" b="0" baseline="0" dirty="0" err="1">
                          <a:latin typeface="Arial" pitchFamily="34" charset="0"/>
                          <a:cs typeface="Arial" pitchFamily="34" charset="0"/>
                        </a:rPr>
                        <a:t>mei</a:t>
                      </a:r>
                      <a:r>
                        <a:rPr lang="en-GB" sz="900" b="0" baseline="0" dirty="0">
                          <a:latin typeface="Arial" pitchFamily="34" charset="0"/>
                          <a:cs typeface="Arial" pitchFamily="34" charset="0"/>
                        </a:rPr>
                        <a:t>-imps  Password: imps) </a:t>
                      </a:r>
                    </a:p>
                  </a:txBody>
                  <a:tcPr marL="78191" marR="78191" marT="39331" marB="39331"/>
                </a:tc>
                <a:extLst>
                  <a:ext uri="{0D108BD9-81ED-4DB2-BD59-A6C34878D82A}">
                    <a16:rowId xmlns:a16="http://schemas.microsoft.com/office/drawing/2014/main" val="10001"/>
                  </a:ext>
                </a:extLst>
              </a:tr>
              <a:tr h="1553732">
                <a:tc>
                  <a:txBody>
                    <a:bodyPr/>
                    <a:lstStyle/>
                    <a:p>
                      <a:pPr algn="ctr">
                        <a:lnSpc>
                          <a:spcPct val="100000"/>
                        </a:lnSpc>
                        <a:buFont typeface="Wingdings" pitchFamily="2" charset="2"/>
                        <a:buNone/>
                      </a:pPr>
                      <a:r>
                        <a:rPr lang="en-GB" sz="1500" b="0" baseline="0" dirty="0">
                          <a:latin typeface="Arial" pitchFamily="34" charset="0"/>
                          <a:cs typeface="Arial" pitchFamily="34" charset="0"/>
                        </a:rPr>
                        <a:t>F1.1</a:t>
                      </a:r>
                      <a:endParaRPr lang="en-GB" sz="900" b="0" baseline="0" dirty="0">
                        <a:latin typeface="Arial" pitchFamily="34" charset="0"/>
                        <a:cs typeface="Arial" pitchFamily="34" charset="0"/>
                      </a:endParaRPr>
                    </a:p>
                  </a:txBody>
                  <a:tcPr marL="78191" marR="78191" marT="39331" marB="39331" vert="vert">
                    <a:solidFill>
                      <a:srgbClr val="B3A2C7"/>
                    </a:solidFill>
                  </a:tcPr>
                </a:tc>
                <a:tc>
                  <a:txBody>
                    <a:bodyPr/>
                    <a:lstStyle/>
                    <a:p>
                      <a:pPr>
                        <a:lnSpc>
                          <a:spcPct val="150000"/>
                        </a:lnSpc>
                        <a:buFont typeface="Wingdings" pitchFamily="2" charset="2"/>
                        <a:buChar char="Ø"/>
                      </a:pPr>
                      <a:r>
                        <a:rPr lang="en-US" sz="1500" kern="1200" dirty="0">
                          <a:solidFill>
                            <a:schemeClr val="dk1"/>
                          </a:solidFill>
                          <a:effectLst/>
                          <a:latin typeface="Arial" panose="020B0604020202020204" pitchFamily="34" charset="0"/>
                          <a:ea typeface="+mn-ea"/>
                          <a:cs typeface="Arial" panose="020B0604020202020204" pitchFamily="34" charset="0"/>
                        </a:rPr>
                        <a:t>substituting numerical values into spreadsheets</a:t>
                      </a:r>
                    </a:p>
                    <a:p>
                      <a:pPr>
                        <a:lnSpc>
                          <a:spcPct val="150000"/>
                        </a:lnSpc>
                        <a:buFont typeface="Wingdings" pitchFamily="2" charset="2"/>
                        <a:buChar char="Ø"/>
                      </a:pPr>
                      <a:endParaRPr lang="en-GB" sz="900" b="0" baseline="0" dirty="0">
                        <a:latin typeface="Arial" pitchFamily="34" charset="0"/>
                        <a:cs typeface="Arial" pitchFamily="34" charset="0"/>
                      </a:endParaRPr>
                    </a:p>
                  </a:txBody>
                  <a:tcPr marL="78191" marR="78191" marT="39331" marB="39331"/>
                </a:tc>
                <a:tc vMerge="1">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baseline="0" dirty="0">
                        <a:latin typeface="Arial" pitchFamily="34" charset="0"/>
                        <a:cs typeface="Arial" pitchFamily="34" charset="0"/>
                      </a:endParaRPr>
                    </a:p>
                  </a:txBody>
                  <a:tcPr marT="45715" marB="45715"/>
                </a:tc>
                <a:extLst>
                  <a:ext uri="{0D108BD9-81ED-4DB2-BD59-A6C34878D82A}">
                    <a16:rowId xmlns:a16="http://schemas.microsoft.com/office/drawing/2014/main" val="10002"/>
                  </a:ext>
                </a:extLst>
              </a:tr>
            </a:tbl>
          </a:graphicData>
        </a:graphic>
      </p:graphicFrame>
      <p:sp>
        <p:nvSpPr>
          <p:cNvPr id="11268" name="TextBox 3">
            <a:extLst>
              <a:ext uri="{FF2B5EF4-FFF2-40B4-BE49-F238E27FC236}">
                <a16:creationId xmlns:a16="http://schemas.microsoft.com/office/drawing/2014/main" id="{4ADD91D4-52AD-9EAD-3E91-62191566DD4E}"/>
              </a:ext>
            </a:extLst>
          </p:cNvPr>
          <p:cNvSpPr txBox="1">
            <a:spLocks noChangeArrowheads="1"/>
          </p:cNvSpPr>
          <p:nvPr/>
        </p:nvSpPr>
        <p:spPr bwMode="auto">
          <a:xfrm>
            <a:off x="261995" y="411996"/>
            <a:ext cx="5541242" cy="56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cs typeface="Arial" panose="020B0604020202020204" pitchFamily="34" charset="0"/>
              </a:defRPr>
            </a:lvl1pPr>
            <a:lvl2pPr marL="742950" indent="-285750">
              <a:defRPr sz="2100">
                <a:solidFill>
                  <a:schemeClr val="tx1"/>
                </a:solidFill>
                <a:latin typeface="Arial" panose="020B0604020202020204" pitchFamily="34" charset="0"/>
                <a:cs typeface="Arial" panose="020B0604020202020204" pitchFamily="34" charset="0"/>
              </a:defRPr>
            </a:lvl2pPr>
            <a:lvl3pPr marL="1143000" indent="-228600">
              <a:defRPr sz="2100">
                <a:solidFill>
                  <a:schemeClr val="tx1"/>
                </a:solidFill>
                <a:latin typeface="Arial" panose="020B0604020202020204" pitchFamily="34" charset="0"/>
                <a:cs typeface="Arial" panose="020B0604020202020204" pitchFamily="34" charset="0"/>
              </a:defRPr>
            </a:lvl3pPr>
            <a:lvl4pPr marL="1600200" indent="-228600">
              <a:defRPr sz="2100">
                <a:solidFill>
                  <a:schemeClr val="tx1"/>
                </a:solidFill>
                <a:latin typeface="Arial" panose="020B0604020202020204" pitchFamily="34" charset="0"/>
                <a:cs typeface="Arial" panose="020B0604020202020204" pitchFamily="34" charset="0"/>
              </a:defRPr>
            </a:lvl4pPr>
            <a:lvl5pPr marL="2057400" indent="-228600">
              <a:defRPr sz="2100">
                <a:solidFill>
                  <a:schemeClr val="tx1"/>
                </a:solidFill>
                <a:latin typeface="Arial" panose="020B0604020202020204" pitchFamily="34" charset="0"/>
                <a:cs typeface="Arial" panose="020B0604020202020204" pitchFamily="34" charset="0"/>
              </a:defRPr>
            </a:lvl5pPr>
            <a:lvl6pPr marL="25146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defTabSz="1042988"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defTabSz="891859" fontAlgn="base">
              <a:spcBef>
                <a:spcPct val="0"/>
              </a:spcBef>
              <a:spcAft>
                <a:spcPct val="0"/>
              </a:spcAft>
            </a:pPr>
            <a:r>
              <a:rPr lang="en-GB" altLang="en-US" sz="1539" b="1">
                <a:solidFill>
                  <a:prstClr val="black"/>
                </a:solidFill>
                <a:latin typeface="Verdana" panose="020B0604030504040204" pitchFamily="34" charset="0"/>
              </a:rPr>
              <a:t>Introduction to Spreadsheets (Slide 1 of 2)</a:t>
            </a:r>
            <a:endParaRPr lang="en-GB" altLang="en-US" sz="1539" b="1">
              <a:solidFill>
                <a:prstClr val="black"/>
              </a:solidFill>
              <a:latin typeface="Verdana" panose="020B0604030504040204" pitchFamily="34" charset="0"/>
              <a:hlinkClick r:id="rId12"/>
            </a:endParaRPr>
          </a:p>
          <a:p>
            <a:pPr defTabSz="891859" fontAlgn="base">
              <a:spcBef>
                <a:spcPct val="0"/>
              </a:spcBef>
              <a:spcAft>
                <a:spcPct val="0"/>
              </a:spcAft>
            </a:pPr>
            <a:r>
              <a:rPr lang="en-GB" altLang="en-US" sz="1539" b="1">
                <a:solidFill>
                  <a:prstClr val="black"/>
                </a:solidFill>
                <a:latin typeface="Verdana" panose="020B0604030504040204" pitchFamily="34" charset="0"/>
              </a:rPr>
              <a:t>                                            </a:t>
            </a:r>
            <a:endParaRPr lang="en-GB" altLang="en-US" sz="1539">
              <a:solidFill>
                <a:prstClr val="black"/>
              </a:solidFill>
            </a:endParaRPr>
          </a:p>
        </p:txBody>
      </p:sp>
      <p:graphicFrame>
        <p:nvGraphicFramePr>
          <p:cNvPr id="10" name="Diagram 9">
            <a:extLst>
              <a:ext uri="{FF2B5EF4-FFF2-40B4-BE49-F238E27FC236}">
                <a16:creationId xmlns:a16="http://schemas.microsoft.com/office/drawing/2014/main" id="{139F9E39-DB73-4515-BF71-A6783C2C6E0A}"/>
              </a:ext>
            </a:extLst>
          </p:cNvPr>
          <p:cNvGraphicFramePr/>
          <p:nvPr/>
        </p:nvGraphicFramePr>
        <p:xfrm>
          <a:off x="5619251" y="366425"/>
          <a:ext cx="1588265" cy="68808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1" name="Rectangle 10">
            <a:hlinkClick r:id="rId18" action="ppaction://hlinksldjump"/>
            <a:extLst>
              <a:ext uri="{FF2B5EF4-FFF2-40B4-BE49-F238E27FC236}">
                <a16:creationId xmlns:a16="http://schemas.microsoft.com/office/drawing/2014/main" id="{46B864A3-3684-4E91-867B-2552AE74F1CE}"/>
              </a:ext>
            </a:extLst>
          </p:cNvPr>
          <p:cNvSpPr/>
          <p:nvPr/>
        </p:nvSpPr>
        <p:spPr>
          <a:xfrm>
            <a:off x="5618620" y="365842"/>
            <a:ext cx="1588254" cy="671953"/>
          </a:xfrm>
          <a:prstGeom prst="rect">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859" fontAlgn="base">
              <a:spcBef>
                <a:spcPct val="0"/>
              </a:spcBef>
              <a:spcAft>
                <a:spcPct val="0"/>
              </a:spcAft>
              <a:defRPr/>
            </a:pPr>
            <a:endParaRPr lang="en-GB" sz="1796">
              <a:solidFill>
                <a:prstClr val="white"/>
              </a:solidFill>
              <a:latin typeface="Calibri"/>
            </a:endParaRPr>
          </a:p>
        </p:txBody>
      </p:sp>
      <p:sp>
        <p:nvSpPr>
          <p:cNvPr id="12" name="Right Arrow 11">
            <a:hlinkClick r:id="rId18" action="ppaction://hlinksldjump"/>
            <a:extLst>
              <a:ext uri="{FF2B5EF4-FFF2-40B4-BE49-F238E27FC236}">
                <a16:creationId xmlns:a16="http://schemas.microsoft.com/office/drawing/2014/main" id="{C3C0E8A1-0642-4775-A6D0-E1C96C860389}"/>
              </a:ext>
            </a:extLst>
          </p:cNvPr>
          <p:cNvSpPr/>
          <p:nvPr/>
        </p:nvSpPr>
        <p:spPr>
          <a:xfrm>
            <a:off x="5679705" y="188012"/>
            <a:ext cx="1527168" cy="971957"/>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859" fontAlgn="base">
              <a:spcBef>
                <a:spcPct val="0"/>
              </a:spcBef>
              <a:spcAft>
                <a:spcPct val="0"/>
              </a:spcAft>
              <a:defRPr/>
            </a:pPr>
            <a:endParaRPr lang="en-GB" sz="1796">
              <a:solidFill>
                <a:prstClr val="white"/>
              </a:solidFill>
              <a:latin typeface="Calibri"/>
            </a:endParaRPr>
          </a:p>
        </p:txBody>
      </p:sp>
      <p:grpSp>
        <p:nvGrpSpPr>
          <p:cNvPr id="13" name="Group 13">
            <a:extLst>
              <a:ext uri="{FF2B5EF4-FFF2-40B4-BE49-F238E27FC236}">
                <a16:creationId xmlns:a16="http://schemas.microsoft.com/office/drawing/2014/main" id="{BFDEFF0A-FAA5-40EA-9160-175416112CB4}"/>
              </a:ext>
            </a:extLst>
          </p:cNvPr>
          <p:cNvGrpSpPr/>
          <p:nvPr/>
        </p:nvGrpSpPr>
        <p:grpSpPr>
          <a:xfrm>
            <a:off x="7269002" y="6105565"/>
            <a:ext cx="1179788" cy="469609"/>
            <a:chOff x="1348" y="0"/>
            <a:chExt cx="1379697" cy="549182"/>
          </a:xfrm>
          <a:scene3d>
            <a:camera prst="orthographicFront">
              <a:rot lat="0" lon="0" rev="0"/>
            </a:camera>
            <a:lightRig rig="threePt" dir="t"/>
          </a:scene3d>
        </p:grpSpPr>
        <p:sp>
          <p:nvSpPr>
            <p:cNvPr id="14" name="Chevron 13">
              <a:extLst>
                <a:ext uri="{FF2B5EF4-FFF2-40B4-BE49-F238E27FC236}">
                  <a16:creationId xmlns:a16="http://schemas.microsoft.com/office/drawing/2014/main" id="{25DC80B6-5298-4F98-B130-146284745968}"/>
                </a:ext>
              </a:extLst>
            </p:cNvPr>
            <p:cNvSpPr/>
            <p:nvPr/>
          </p:nvSpPr>
          <p:spPr>
            <a:xfrm>
              <a:off x="1348" y="0"/>
              <a:ext cx="1379697" cy="549182"/>
            </a:xfrm>
            <a:prstGeom prst="chevron">
              <a:avLst/>
            </a:prstGeom>
            <a:sp3d/>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sp>
        <p:sp>
          <p:nvSpPr>
            <p:cNvPr id="15" name="Chevron 4">
              <a:extLst>
                <a:ext uri="{FF2B5EF4-FFF2-40B4-BE49-F238E27FC236}">
                  <a16:creationId xmlns:a16="http://schemas.microsoft.com/office/drawing/2014/main" id="{35ED18AA-4578-4BE8-A61E-D15FA1C2AF40}"/>
                </a:ext>
              </a:extLst>
            </p:cNvPr>
            <p:cNvSpPr/>
            <p:nvPr/>
          </p:nvSpPr>
          <p:spPr>
            <a:xfrm>
              <a:off x="275939" y="0"/>
              <a:ext cx="830515" cy="549182"/>
            </a:xfrm>
            <a:prstGeom prst="rect">
              <a:avLst/>
            </a:prstGeom>
            <a:sp3d/>
          </p:spPr>
          <p:style>
            <a:lnRef idx="0">
              <a:scrgbClr r="0" g="0" b="0"/>
            </a:lnRef>
            <a:fillRef idx="0">
              <a:scrgbClr r="0" g="0" b="0"/>
            </a:fillRef>
            <a:effectRef idx="0">
              <a:scrgbClr r="0" g="0" b="0"/>
            </a:effectRef>
            <a:fontRef idx="minor">
              <a:schemeClr val="lt1"/>
            </a:fontRef>
          </p:style>
          <p:txBody>
            <a:bodyPr lIns="41050" tIns="13683" rIns="13683" bIns="13683" spcCol="1270" anchor="ctr">
              <a:flatTx/>
            </a:bodyPr>
            <a:lstStyle/>
            <a:p>
              <a:pPr algn="ctr" defTabSz="456110" fontAlgn="base">
                <a:lnSpc>
                  <a:spcPct val="90000"/>
                </a:lnSpc>
                <a:spcBef>
                  <a:spcPct val="0"/>
                </a:spcBef>
                <a:spcAft>
                  <a:spcPct val="35000"/>
                </a:spcAft>
                <a:defRPr/>
              </a:pPr>
              <a:r>
                <a:rPr lang="en-GB" sz="1026" b="1" dirty="0">
                  <a:solidFill>
                    <a:prstClr val="white"/>
                  </a:solidFill>
                  <a:effectLst>
                    <a:outerShdw blurRad="50800" dist="38100" dir="2700000" algn="tl" rotWithShape="0">
                      <a:prstClr val="black">
                        <a:alpha val="40000"/>
                      </a:prstClr>
                    </a:outerShdw>
                  </a:effectLst>
                  <a:latin typeface="Calibri"/>
                </a:rPr>
                <a:t>View next page</a:t>
              </a:r>
            </a:p>
          </p:txBody>
        </p:sp>
      </p:grpSp>
      <p:sp>
        <p:nvSpPr>
          <p:cNvPr id="16" name="Right Arrow 15">
            <a:hlinkClick r:id="rId18" action="ppaction://hlinksldjump"/>
            <a:extLst>
              <a:ext uri="{FF2B5EF4-FFF2-40B4-BE49-F238E27FC236}">
                <a16:creationId xmlns:a16="http://schemas.microsoft.com/office/drawing/2014/main" id="{C34895FD-B3D0-404D-92B7-3951E6FD2473}"/>
              </a:ext>
            </a:extLst>
          </p:cNvPr>
          <p:cNvSpPr/>
          <p:nvPr/>
        </p:nvSpPr>
        <p:spPr>
          <a:xfrm>
            <a:off x="7308684" y="6056408"/>
            <a:ext cx="1099561" cy="605437"/>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859" fontAlgn="base">
              <a:spcBef>
                <a:spcPct val="0"/>
              </a:spcBef>
              <a:spcAft>
                <a:spcPct val="0"/>
              </a:spcAft>
              <a:defRPr/>
            </a:pPr>
            <a:endParaRPr lang="en-GB" sz="1796">
              <a:solidFill>
                <a:prstClr val="white"/>
              </a:solidFill>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C97E-C9F6-7890-6EB3-54E03F36AB0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C896547-8E78-C16F-7838-DFFA26F77F9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7FA49AF3-DAFF-47EF-F26C-97B890644FE1}"/>
              </a:ext>
            </a:extLst>
          </p:cNvPr>
          <p:cNvPicPr>
            <a:picLocks noChangeAspect="1"/>
          </p:cNvPicPr>
          <p:nvPr/>
        </p:nvPicPr>
        <p:blipFill>
          <a:blip r:embed="rId2"/>
          <a:stretch>
            <a:fillRect/>
          </a:stretch>
        </p:blipFill>
        <p:spPr>
          <a:xfrm>
            <a:off x="148441" y="139496"/>
            <a:ext cx="8081159" cy="3373752"/>
          </a:xfrm>
          <a:prstGeom prst="rect">
            <a:avLst/>
          </a:prstGeom>
        </p:spPr>
      </p:pic>
      <p:pic>
        <p:nvPicPr>
          <p:cNvPr id="5" name="Picture 4">
            <a:extLst>
              <a:ext uri="{FF2B5EF4-FFF2-40B4-BE49-F238E27FC236}">
                <a16:creationId xmlns:a16="http://schemas.microsoft.com/office/drawing/2014/main" id="{4222D14D-A2D4-F0E1-472E-9F516787C463}"/>
              </a:ext>
            </a:extLst>
          </p:cNvPr>
          <p:cNvPicPr>
            <a:picLocks noChangeAspect="1"/>
          </p:cNvPicPr>
          <p:nvPr/>
        </p:nvPicPr>
        <p:blipFill>
          <a:blip r:embed="rId3"/>
          <a:stretch>
            <a:fillRect/>
          </a:stretch>
        </p:blipFill>
        <p:spPr>
          <a:xfrm>
            <a:off x="148440" y="3542188"/>
            <a:ext cx="8081159" cy="2950686"/>
          </a:xfrm>
          <a:prstGeom prst="rect">
            <a:avLst/>
          </a:prstGeom>
        </p:spPr>
      </p:pic>
    </p:spTree>
    <p:extLst>
      <p:ext uri="{BB962C8B-B14F-4D97-AF65-F5344CB8AC3E}">
        <p14:creationId xmlns:p14="http://schemas.microsoft.com/office/powerpoint/2010/main" val="4167371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3875" y="90489"/>
            <a:ext cx="5381625" cy="739774"/>
          </a:xfrm>
          <a:solidFill>
            <a:srgbClr val="FFFF00"/>
          </a:solidFill>
        </p:spPr>
        <p:txBody>
          <a:bodyPr>
            <a:noAutofit/>
          </a:bodyPr>
          <a:lstStyle/>
          <a:p>
            <a:pPr algn="ctr"/>
            <a:r>
              <a:rPr lang="en-GB" sz="4000" b="1" u="sng" dirty="0"/>
              <a:t>Fermi Estimation</a:t>
            </a:r>
          </a:p>
        </p:txBody>
      </p:sp>
      <p:sp>
        <p:nvSpPr>
          <p:cNvPr id="8" name="Shape 23"/>
          <p:cNvSpPr txBox="1">
            <a:spLocks/>
          </p:cNvSpPr>
          <p:nvPr/>
        </p:nvSpPr>
        <p:spPr>
          <a:xfrm>
            <a:off x="523875" y="715530"/>
            <a:ext cx="7772400" cy="1802100"/>
          </a:xfrm>
          <a:prstGeom prst="rect">
            <a:avLst/>
          </a:prstGeom>
        </p:spPr>
        <p:txBody>
          <a:bodyPr vert="horz" lIns="91425" tIns="91425" rIns="91425" bIns="91425" rtlCol="0" anchor="b" anchorCtr="0">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spcBef>
                <a:spcPts val="0"/>
              </a:spcBef>
            </a:pPr>
            <a:r>
              <a:rPr lang="en" dirty="0"/>
              <a:t>How many piano tuners are there in Chicago?</a:t>
            </a:r>
          </a:p>
        </p:txBody>
      </p:sp>
      <p:pic>
        <p:nvPicPr>
          <p:cNvPr id="9" name="Shape 24"/>
          <p:cNvPicPr preferRelativeResize="0"/>
          <p:nvPr/>
        </p:nvPicPr>
        <p:blipFill>
          <a:blip r:embed="rId2"/>
          <a:stretch>
            <a:fillRect/>
          </a:stretch>
        </p:blipFill>
        <p:spPr>
          <a:xfrm>
            <a:off x="748000" y="2717955"/>
            <a:ext cx="3259749" cy="2414624"/>
          </a:xfrm>
          <a:prstGeom prst="rect">
            <a:avLst/>
          </a:prstGeom>
          <a:noFill/>
          <a:ln>
            <a:noFill/>
          </a:ln>
        </p:spPr>
      </p:pic>
      <p:pic>
        <p:nvPicPr>
          <p:cNvPr id="10" name="Shape 25"/>
          <p:cNvPicPr preferRelativeResize="0"/>
          <p:nvPr/>
        </p:nvPicPr>
        <p:blipFill>
          <a:blip r:embed="rId3"/>
          <a:stretch>
            <a:fillRect/>
          </a:stretch>
        </p:blipFill>
        <p:spPr>
          <a:xfrm>
            <a:off x="4387276" y="2717956"/>
            <a:ext cx="3909009" cy="2414625"/>
          </a:xfrm>
          <a:prstGeom prst="rect">
            <a:avLst/>
          </a:prstGeom>
          <a:noFill/>
          <a:ln>
            <a:noFill/>
          </a:ln>
        </p:spPr>
      </p:pic>
    </p:spTree>
    <p:extLst>
      <p:ext uri="{BB962C8B-B14F-4D97-AF65-F5344CB8AC3E}">
        <p14:creationId xmlns:p14="http://schemas.microsoft.com/office/powerpoint/2010/main" val="1072361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199" y="274637"/>
            <a:ext cx="7546769" cy="746641"/>
          </a:xfrm>
          <a:prstGeom prst="rect">
            <a:avLst/>
          </a:prstGeom>
        </p:spPr>
        <p:style>
          <a:lnRef idx="2">
            <a:schemeClr val="accent2"/>
          </a:lnRef>
          <a:fillRef idx="1">
            <a:schemeClr val="lt1"/>
          </a:fillRef>
          <a:effectRef idx="0">
            <a:schemeClr val="accent2"/>
          </a:effectRef>
          <a:fontRef idx="minor">
            <a:schemeClr val="dk1"/>
          </a:fontRef>
        </p:style>
        <p:txBody>
          <a:bodyPr vert="horz" lIns="91425" tIns="91425" rIns="91425" bIns="91425" rtlCol="0" anchor="b" anchorCtr="0">
            <a:noAutofit/>
          </a:bodyPr>
          <a:lstStyle/>
          <a:p>
            <a:pPr>
              <a:lnSpc>
                <a:spcPct val="100000"/>
              </a:lnSpc>
            </a:pPr>
            <a:r>
              <a:rPr lang="en" dirty="0">
                <a:latin typeface="Century Gothic" panose="020B0502020202020204" pitchFamily="34" charset="0"/>
              </a:rPr>
              <a:t>Questions that might help:</a:t>
            </a:r>
          </a:p>
        </p:txBody>
      </p:sp>
      <p:sp>
        <p:nvSpPr>
          <p:cNvPr id="37" name="Shape 37"/>
          <p:cNvSpPr txBox="1">
            <a:spLocks noGrp="1"/>
          </p:cNvSpPr>
          <p:nvPr>
            <p:ph type="body" idx="1"/>
          </p:nvPr>
        </p:nvSpPr>
        <p:spPr>
          <a:xfrm>
            <a:off x="-254000" y="780639"/>
            <a:ext cx="9093200" cy="3700199"/>
          </a:xfrm>
          <a:prstGeom prst="rect">
            <a:avLst/>
          </a:prstGeom>
        </p:spPr>
        <p:txBody>
          <a:bodyPr vert="horz" lIns="91425" tIns="91425" rIns="91425" bIns="91425" rtlCol="0" anchor="t" anchorCtr="0">
            <a:noAutofit/>
          </a:bodyPr>
          <a:lstStyle/>
          <a:p>
            <a:pPr marL="590550" indent="-285750">
              <a:lnSpc>
                <a:spcPct val="200000"/>
              </a:lnSpc>
              <a:buClr>
                <a:srgbClr val="FFFFFF"/>
              </a:buClr>
              <a:buSzPct val="100000"/>
            </a:pPr>
            <a:r>
              <a:rPr lang="en" sz="2400" dirty="0">
                <a:solidFill>
                  <a:srgbClr val="FF0000"/>
                </a:solidFill>
              </a:rPr>
              <a:t>What is the population of Chicago?</a:t>
            </a:r>
          </a:p>
          <a:p>
            <a:pPr marL="590550" indent="-285750">
              <a:lnSpc>
                <a:spcPct val="200000"/>
              </a:lnSpc>
              <a:buClr>
                <a:srgbClr val="FFFFFF"/>
              </a:buClr>
              <a:buSzPct val="100000"/>
            </a:pPr>
            <a:r>
              <a:rPr lang="en" sz="2400" dirty="0">
                <a:solidFill>
                  <a:srgbClr val="FF0000"/>
                </a:solidFill>
              </a:rPr>
              <a:t>What is the average number of people to a household?</a:t>
            </a:r>
          </a:p>
          <a:p>
            <a:pPr marL="590550" indent="-285750">
              <a:lnSpc>
                <a:spcPct val="100000"/>
              </a:lnSpc>
              <a:buClr>
                <a:srgbClr val="FFFFFF"/>
              </a:buClr>
              <a:buSzPct val="100000"/>
            </a:pPr>
            <a:r>
              <a:rPr lang="en" sz="2400" dirty="0">
                <a:solidFill>
                  <a:srgbClr val="FF0000"/>
                </a:solidFill>
              </a:rPr>
              <a:t>What proportion of households have regularly tuned pianos?</a:t>
            </a:r>
          </a:p>
          <a:p>
            <a:pPr marL="590550" indent="-285750">
              <a:lnSpc>
                <a:spcPct val="200000"/>
              </a:lnSpc>
              <a:buClr>
                <a:srgbClr val="FFFFFF"/>
              </a:buClr>
              <a:buSzPct val="100000"/>
            </a:pPr>
            <a:r>
              <a:rPr lang="en" sz="2400" dirty="0">
                <a:solidFill>
                  <a:srgbClr val="FF0000"/>
                </a:solidFill>
              </a:rPr>
              <a:t>How many times do you tune a piano a year?</a:t>
            </a:r>
          </a:p>
          <a:p>
            <a:pPr marL="590550" indent="-285750">
              <a:lnSpc>
                <a:spcPct val="100000"/>
              </a:lnSpc>
              <a:buClr>
                <a:srgbClr val="FFFFFF"/>
              </a:buClr>
              <a:buSzPct val="100000"/>
            </a:pPr>
            <a:r>
              <a:rPr lang="en" sz="2400" dirty="0">
                <a:solidFill>
                  <a:srgbClr val="FF0000"/>
                </a:solidFill>
              </a:rPr>
              <a:t>How many pianos can one tuner tune a day (including travel)?</a:t>
            </a:r>
          </a:p>
          <a:p>
            <a:pPr marL="590550" indent="-285750">
              <a:lnSpc>
                <a:spcPct val="200000"/>
              </a:lnSpc>
              <a:buClr>
                <a:srgbClr val="FFFFFF"/>
              </a:buClr>
              <a:buSzPct val="100000"/>
            </a:pPr>
            <a:r>
              <a:rPr lang="en" sz="2400" dirty="0">
                <a:solidFill>
                  <a:srgbClr val="FF0000"/>
                </a:solidFill>
              </a:rPr>
              <a:t>How many days a year does a piano tuner work?</a:t>
            </a:r>
          </a:p>
          <a:p>
            <a:endParaRPr sz="2800" dirty="0">
              <a:solidFill>
                <a:srgbClr val="FF0000"/>
              </a:solidFill>
            </a:endParaRPr>
          </a:p>
        </p:txBody>
      </p:sp>
    </p:spTree>
    <p:extLst>
      <p:ext uri="{BB962C8B-B14F-4D97-AF65-F5344CB8AC3E}">
        <p14:creationId xmlns:p14="http://schemas.microsoft.com/office/powerpoint/2010/main" val="623660022"/>
      </p:ext>
    </p:extLst>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8E4F-74A3-AADC-7DEF-44432A4E5FC8}"/>
              </a:ext>
            </a:extLst>
          </p:cNvPr>
          <p:cNvSpPr>
            <a:spLocks noGrp="1"/>
          </p:cNvSpPr>
          <p:nvPr>
            <p:ph type="title"/>
          </p:nvPr>
        </p:nvSpPr>
        <p:spPr>
          <a:xfrm>
            <a:off x="403018" y="198871"/>
            <a:ext cx="7886700" cy="1143041"/>
          </a:xfrm>
        </p:spPr>
        <p:txBody>
          <a:bodyPr/>
          <a:lstStyle/>
          <a:p>
            <a:r>
              <a:rPr lang="en-GB" dirty="0">
                <a:latin typeface="Architects Daughter" pitchFamily="2" charset="77"/>
              </a:rPr>
              <a:t>Estimation</a:t>
            </a:r>
          </a:p>
        </p:txBody>
      </p:sp>
      <p:sp>
        <p:nvSpPr>
          <p:cNvPr id="3" name="TextBox 2">
            <a:extLst>
              <a:ext uri="{FF2B5EF4-FFF2-40B4-BE49-F238E27FC236}">
                <a16:creationId xmlns:a16="http://schemas.microsoft.com/office/drawing/2014/main" id="{CE86966F-E006-CBC6-E53B-DFE7B00D272D}"/>
              </a:ext>
            </a:extLst>
          </p:cNvPr>
          <p:cNvSpPr txBox="1"/>
          <p:nvPr/>
        </p:nvSpPr>
        <p:spPr>
          <a:xfrm>
            <a:off x="379269" y="1770543"/>
            <a:ext cx="2489784" cy="1077218"/>
          </a:xfrm>
          <a:prstGeom prst="rect">
            <a:avLst/>
          </a:prstGeom>
          <a:noFill/>
        </p:spPr>
        <p:txBody>
          <a:bodyPr wrap="none" rtlCol="0">
            <a:spAutoFit/>
          </a:bodyPr>
          <a:lstStyle/>
          <a:p>
            <a:r>
              <a:rPr lang="en-GB" sz="3200" dirty="0"/>
              <a:t>Populations</a:t>
            </a:r>
          </a:p>
          <a:p>
            <a:endParaRPr lang="en-GB" sz="3200" dirty="0"/>
          </a:p>
        </p:txBody>
      </p:sp>
      <p:sp>
        <p:nvSpPr>
          <p:cNvPr id="5" name="TextBox 4">
            <a:extLst>
              <a:ext uri="{FF2B5EF4-FFF2-40B4-BE49-F238E27FC236}">
                <a16:creationId xmlns:a16="http://schemas.microsoft.com/office/drawing/2014/main" id="{7C246E36-FCD9-D682-9961-B4C0A882AC6C}"/>
              </a:ext>
            </a:extLst>
          </p:cNvPr>
          <p:cNvSpPr txBox="1"/>
          <p:nvPr/>
        </p:nvSpPr>
        <p:spPr>
          <a:xfrm>
            <a:off x="5118266" y="1269179"/>
            <a:ext cx="4726378" cy="584775"/>
          </a:xfrm>
          <a:prstGeom prst="rect">
            <a:avLst/>
          </a:prstGeom>
          <a:noFill/>
        </p:spPr>
        <p:txBody>
          <a:bodyPr wrap="square">
            <a:spAutoFit/>
          </a:bodyPr>
          <a:lstStyle/>
          <a:p>
            <a:r>
              <a:rPr lang="en-GB" sz="3200" dirty="0"/>
              <a:t>Distances</a:t>
            </a:r>
          </a:p>
        </p:txBody>
      </p:sp>
      <p:sp>
        <p:nvSpPr>
          <p:cNvPr id="6" name="TextBox 5">
            <a:extLst>
              <a:ext uri="{FF2B5EF4-FFF2-40B4-BE49-F238E27FC236}">
                <a16:creationId xmlns:a16="http://schemas.microsoft.com/office/drawing/2014/main" id="{D5805AB7-7340-28B7-6851-9307564938AC}"/>
              </a:ext>
            </a:extLst>
          </p:cNvPr>
          <p:cNvSpPr txBox="1"/>
          <p:nvPr/>
        </p:nvSpPr>
        <p:spPr>
          <a:xfrm>
            <a:off x="6274949" y="2500332"/>
            <a:ext cx="4726378" cy="584775"/>
          </a:xfrm>
          <a:prstGeom prst="rect">
            <a:avLst/>
          </a:prstGeom>
          <a:noFill/>
        </p:spPr>
        <p:txBody>
          <a:bodyPr wrap="square">
            <a:spAutoFit/>
          </a:bodyPr>
          <a:lstStyle/>
          <a:p>
            <a:r>
              <a:rPr lang="en-GB" sz="3200" dirty="0"/>
              <a:t>Speeds</a:t>
            </a:r>
          </a:p>
        </p:txBody>
      </p:sp>
      <p:sp>
        <p:nvSpPr>
          <p:cNvPr id="7" name="TextBox 6">
            <a:extLst>
              <a:ext uri="{FF2B5EF4-FFF2-40B4-BE49-F238E27FC236}">
                <a16:creationId xmlns:a16="http://schemas.microsoft.com/office/drawing/2014/main" id="{EACBCDAE-EC0E-3CB0-A7C3-DC4625E02BE6}"/>
              </a:ext>
            </a:extLst>
          </p:cNvPr>
          <p:cNvSpPr txBox="1"/>
          <p:nvPr/>
        </p:nvSpPr>
        <p:spPr>
          <a:xfrm>
            <a:off x="2085282" y="3060344"/>
            <a:ext cx="4726378" cy="584775"/>
          </a:xfrm>
          <a:prstGeom prst="rect">
            <a:avLst/>
          </a:prstGeom>
          <a:noFill/>
        </p:spPr>
        <p:txBody>
          <a:bodyPr wrap="square">
            <a:spAutoFit/>
          </a:bodyPr>
          <a:lstStyle/>
          <a:p>
            <a:r>
              <a:rPr lang="en-GB" sz="3200" dirty="0"/>
              <a:t>Volumes</a:t>
            </a:r>
          </a:p>
        </p:txBody>
      </p:sp>
      <p:sp>
        <p:nvSpPr>
          <p:cNvPr id="8" name="TextBox 7">
            <a:extLst>
              <a:ext uri="{FF2B5EF4-FFF2-40B4-BE49-F238E27FC236}">
                <a16:creationId xmlns:a16="http://schemas.microsoft.com/office/drawing/2014/main" id="{971DE2DA-CDD3-0D31-44D1-4985A6F2B5B4}"/>
              </a:ext>
            </a:extLst>
          </p:cNvPr>
          <p:cNvSpPr txBox="1"/>
          <p:nvPr/>
        </p:nvSpPr>
        <p:spPr>
          <a:xfrm>
            <a:off x="3676576" y="4191141"/>
            <a:ext cx="4726378" cy="584775"/>
          </a:xfrm>
          <a:prstGeom prst="rect">
            <a:avLst/>
          </a:prstGeom>
          <a:noFill/>
        </p:spPr>
        <p:txBody>
          <a:bodyPr wrap="square">
            <a:spAutoFit/>
          </a:bodyPr>
          <a:lstStyle/>
          <a:p>
            <a:r>
              <a:rPr lang="en-GB" sz="3200" dirty="0"/>
              <a:t>Times or life spans</a:t>
            </a:r>
          </a:p>
        </p:txBody>
      </p:sp>
      <p:sp>
        <p:nvSpPr>
          <p:cNvPr id="9" name="TextBox 8">
            <a:extLst>
              <a:ext uri="{FF2B5EF4-FFF2-40B4-BE49-F238E27FC236}">
                <a16:creationId xmlns:a16="http://schemas.microsoft.com/office/drawing/2014/main" id="{902D0698-02E8-DF3F-8972-937DA25BA775}"/>
              </a:ext>
            </a:extLst>
          </p:cNvPr>
          <p:cNvSpPr txBox="1"/>
          <p:nvPr/>
        </p:nvSpPr>
        <p:spPr>
          <a:xfrm>
            <a:off x="663041" y="5504959"/>
            <a:ext cx="7975097" cy="584775"/>
          </a:xfrm>
          <a:prstGeom prst="rect">
            <a:avLst/>
          </a:prstGeom>
          <a:noFill/>
        </p:spPr>
        <p:txBody>
          <a:bodyPr wrap="square">
            <a:spAutoFit/>
          </a:bodyPr>
          <a:lstStyle/>
          <a:p>
            <a:r>
              <a:rPr lang="en-GB" sz="3200" dirty="0"/>
              <a:t>Assumptions based on what you know</a:t>
            </a:r>
          </a:p>
        </p:txBody>
      </p:sp>
    </p:spTree>
    <p:extLst>
      <p:ext uri="{BB962C8B-B14F-4D97-AF65-F5344CB8AC3E}">
        <p14:creationId xmlns:p14="http://schemas.microsoft.com/office/powerpoint/2010/main" val="190807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9A07B-6EB3-F706-59BD-D73A03282358}"/>
              </a:ext>
            </a:extLst>
          </p:cNvPr>
          <p:cNvSpPr>
            <a:spLocks noGrp="1"/>
          </p:cNvSpPr>
          <p:nvPr>
            <p:ph type="title"/>
          </p:nvPr>
        </p:nvSpPr>
        <p:spPr/>
        <p:txBody>
          <a:bodyPr/>
          <a:lstStyle/>
          <a:p>
            <a:r>
              <a:rPr lang="en-GB" dirty="0"/>
              <a:t>Put in ascending order </a:t>
            </a:r>
          </a:p>
        </p:txBody>
      </p:sp>
      <p:pic>
        <p:nvPicPr>
          <p:cNvPr id="5" name="Picture 4">
            <a:extLst>
              <a:ext uri="{FF2B5EF4-FFF2-40B4-BE49-F238E27FC236}">
                <a16:creationId xmlns:a16="http://schemas.microsoft.com/office/drawing/2014/main" id="{4FF73A43-A602-75AC-4FD0-17F993B5F6CD}"/>
              </a:ext>
            </a:extLst>
          </p:cNvPr>
          <p:cNvPicPr>
            <a:picLocks noChangeAspect="1"/>
          </p:cNvPicPr>
          <p:nvPr/>
        </p:nvPicPr>
        <p:blipFill>
          <a:blip r:embed="rId2"/>
          <a:stretch>
            <a:fillRect/>
          </a:stretch>
        </p:blipFill>
        <p:spPr>
          <a:xfrm>
            <a:off x="450850" y="1562474"/>
            <a:ext cx="8242300" cy="3517900"/>
          </a:xfrm>
          <a:prstGeom prst="rect">
            <a:avLst/>
          </a:prstGeom>
        </p:spPr>
      </p:pic>
    </p:spTree>
    <p:extLst>
      <p:ext uri="{BB962C8B-B14F-4D97-AF65-F5344CB8AC3E}">
        <p14:creationId xmlns:p14="http://schemas.microsoft.com/office/powerpoint/2010/main" val="3096265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7FB1466-A2CE-9D4D-97A5-412C369BAE12}"/>
              </a:ext>
            </a:extLst>
          </p:cNvPr>
          <p:cNvSpPr txBox="1"/>
          <p:nvPr/>
        </p:nvSpPr>
        <p:spPr>
          <a:xfrm>
            <a:off x="3452441" y="526325"/>
            <a:ext cx="867545" cy="584775"/>
          </a:xfrm>
          <a:prstGeom prst="rect">
            <a:avLst/>
          </a:prstGeom>
          <a:noFill/>
        </p:spPr>
        <p:txBody>
          <a:bodyPr wrap="none" rtlCol="0">
            <a:spAutoFit/>
          </a:bodyPr>
          <a:lstStyle/>
          <a:p>
            <a:r>
              <a:rPr lang="en-GB" sz="3200" dirty="0">
                <a:solidFill>
                  <a:srgbClr val="FF0000"/>
                </a:solidFill>
                <a:latin typeface="Century Gothic" panose="020B0502020202020204" pitchFamily="34" charset="0"/>
              </a:rPr>
              <a:t>853</a:t>
            </a:r>
          </a:p>
        </p:txBody>
      </p:sp>
      <p:sp>
        <p:nvSpPr>
          <p:cNvPr id="8" name="TextBox 7">
            <a:extLst>
              <a:ext uri="{FF2B5EF4-FFF2-40B4-BE49-F238E27FC236}">
                <a16:creationId xmlns:a16="http://schemas.microsoft.com/office/drawing/2014/main" id="{AA6DC056-8399-B34D-A4F7-A483F5C6E4BF}"/>
              </a:ext>
            </a:extLst>
          </p:cNvPr>
          <p:cNvSpPr txBox="1"/>
          <p:nvPr/>
        </p:nvSpPr>
        <p:spPr>
          <a:xfrm>
            <a:off x="3490783" y="1931792"/>
            <a:ext cx="867545" cy="584775"/>
          </a:xfrm>
          <a:prstGeom prst="rect">
            <a:avLst/>
          </a:prstGeom>
          <a:noFill/>
        </p:spPr>
        <p:txBody>
          <a:bodyPr wrap="none" rtlCol="0">
            <a:spAutoFit/>
          </a:bodyPr>
          <a:lstStyle/>
          <a:p>
            <a:r>
              <a:rPr lang="en-GB" sz="3200" dirty="0">
                <a:solidFill>
                  <a:srgbClr val="FF0000"/>
                </a:solidFill>
                <a:latin typeface="Century Gothic" panose="020B0502020202020204" pitchFamily="34" charset="0"/>
              </a:rPr>
              <a:t>220</a:t>
            </a:r>
          </a:p>
        </p:txBody>
      </p:sp>
      <p:sp>
        <p:nvSpPr>
          <p:cNvPr id="9" name="TextBox 8">
            <a:extLst>
              <a:ext uri="{FF2B5EF4-FFF2-40B4-BE49-F238E27FC236}">
                <a16:creationId xmlns:a16="http://schemas.microsoft.com/office/drawing/2014/main" id="{6CB3516F-3C0B-154F-870A-ACE7E755A93C}"/>
              </a:ext>
            </a:extLst>
          </p:cNvPr>
          <p:cNvSpPr txBox="1"/>
          <p:nvPr/>
        </p:nvSpPr>
        <p:spPr>
          <a:xfrm>
            <a:off x="7746275" y="591298"/>
            <a:ext cx="867545" cy="584775"/>
          </a:xfrm>
          <a:prstGeom prst="rect">
            <a:avLst/>
          </a:prstGeom>
          <a:noFill/>
        </p:spPr>
        <p:txBody>
          <a:bodyPr wrap="none" rtlCol="0">
            <a:spAutoFit/>
          </a:bodyPr>
          <a:lstStyle/>
          <a:p>
            <a:r>
              <a:rPr lang="en-GB" sz="3200" dirty="0">
                <a:solidFill>
                  <a:srgbClr val="FF0000"/>
                </a:solidFill>
                <a:latin typeface="Century Gothic" panose="020B0502020202020204" pitchFamily="34" charset="0"/>
              </a:rPr>
              <a:t>333</a:t>
            </a:r>
          </a:p>
        </p:txBody>
      </p:sp>
      <p:sp>
        <p:nvSpPr>
          <p:cNvPr id="10" name="TextBox 9">
            <a:extLst>
              <a:ext uri="{FF2B5EF4-FFF2-40B4-BE49-F238E27FC236}">
                <a16:creationId xmlns:a16="http://schemas.microsoft.com/office/drawing/2014/main" id="{EC880897-3E42-2C46-B194-2BAA0F1FEF11}"/>
              </a:ext>
            </a:extLst>
          </p:cNvPr>
          <p:cNvSpPr txBox="1"/>
          <p:nvPr/>
        </p:nvSpPr>
        <p:spPr>
          <a:xfrm>
            <a:off x="7773328" y="1931791"/>
            <a:ext cx="867545" cy="584775"/>
          </a:xfrm>
          <a:prstGeom prst="rect">
            <a:avLst/>
          </a:prstGeom>
          <a:noFill/>
        </p:spPr>
        <p:txBody>
          <a:bodyPr wrap="none" rtlCol="0">
            <a:spAutoFit/>
          </a:bodyPr>
          <a:lstStyle/>
          <a:p>
            <a:r>
              <a:rPr lang="en-GB" sz="3200" dirty="0">
                <a:solidFill>
                  <a:srgbClr val="FF0000"/>
                </a:solidFill>
                <a:latin typeface="Century Gothic" panose="020B0502020202020204" pitchFamily="34" charset="0"/>
              </a:rPr>
              <a:t>122</a:t>
            </a:r>
          </a:p>
        </p:txBody>
      </p:sp>
      <p:sp>
        <p:nvSpPr>
          <p:cNvPr id="11" name="Rounded Rectangle 10">
            <a:extLst>
              <a:ext uri="{FF2B5EF4-FFF2-40B4-BE49-F238E27FC236}">
                <a16:creationId xmlns:a16="http://schemas.microsoft.com/office/drawing/2014/main" id="{436F82E0-817B-5B4E-86C1-C6CDFFA5A47E}"/>
              </a:ext>
            </a:extLst>
          </p:cNvPr>
          <p:cNvSpPr/>
          <p:nvPr/>
        </p:nvSpPr>
        <p:spPr>
          <a:xfrm>
            <a:off x="342267" y="284570"/>
            <a:ext cx="3174275" cy="117565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Maximum capacity on the airbus.</a:t>
            </a:r>
          </a:p>
        </p:txBody>
      </p:sp>
      <p:sp>
        <p:nvSpPr>
          <p:cNvPr id="12" name="Rounded Rectangle 11">
            <a:extLst>
              <a:ext uri="{FF2B5EF4-FFF2-40B4-BE49-F238E27FC236}">
                <a16:creationId xmlns:a16="http://schemas.microsoft.com/office/drawing/2014/main" id="{24A218FC-1DBC-5C45-B8E6-0A04163091F5}"/>
              </a:ext>
            </a:extLst>
          </p:cNvPr>
          <p:cNvSpPr/>
          <p:nvPr/>
        </p:nvSpPr>
        <p:spPr>
          <a:xfrm>
            <a:off x="4572000" y="284571"/>
            <a:ext cx="3174275" cy="117565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Distance between London to Edinburgh in miles.</a:t>
            </a:r>
          </a:p>
        </p:txBody>
      </p:sp>
      <p:sp>
        <p:nvSpPr>
          <p:cNvPr id="13" name="Rounded Rectangle 12">
            <a:extLst>
              <a:ext uri="{FF2B5EF4-FFF2-40B4-BE49-F238E27FC236}">
                <a16:creationId xmlns:a16="http://schemas.microsoft.com/office/drawing/2014/main" id="{2D4F5862-4C09-4C48-9286-D1C46A019D2F}"/>
              </a:ext>
            </a:extLst>
          </p:cNvPr>
          <p:cNvSpPr/>
          <p:nvPr/>
        </p:nvSpPr>
        <p:spPr>
          <a:xfrm>
            <a:off x="342267" y="1744343"/>
            <a:ext cx="3174275" cy="117565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Length of the river Severn in miles.</a:t>
            </a:r>
          </a:p>
        </p:txBody>
      </p:sp>
      <p:sp>
        <p:nvSpPr>
          <p:cNvPr id="14" name="Rounded Rectangle 13">
            <a:extLst>
              <a:ext uri="{FF2B5EF4-FFF2-40B4-BE49-F238E27FC236}">
                <a16:creationId xmlns:a16="http://schemas.microsoft.com/office/drawing/2014/main" id="{46927E44-DDF6-A444-B099-F4316A301895}"/>
              </a:ext>
            </a:extLst>
          </p:cNvPr>
          <p:cNvSpPr/>
          <p:nvPr/>
        </p:nvSpPr>
        <p:spPr>
          <a:xfrm>
            <a:off x="4572000" y="1744343"/>
            <a:ext cx="3174275" cy="117565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Age of the oldest person to ever live.</a:t>
            </a:r>
          </a:p>
        </p:txBody>
      </p:sp>
      <p:sp>
        <p:nvSpPr>
          <p:cNvPr id="15" name="Rounded Rectangle 14">
            <a:extLst>
              <a:ext uri="{FF2B5EF4-FFF2-40B4-BE49-F238E27FC236}">
                <a16:creationId xmlns:a16="http://schemas.microsoft.com/office/drawing/2014/main" id="{9DA3E353-17D1-AD4C-A4DD-BAE48287EE0A}"/>
              </a:ext>
            </a:extLst>
          </p:cNvPr>
          <p:cNvSpPr/>
          <p:nvPr/>
        </p:nvSpPr>
        <p:spPr>
          <a:xfrm>
            <a:off x="1750418" y="3223871"/>
            <a:ext cx="5643164" cy="5847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Age of the oldest person to ever live.</a:t>
            </a:r>
          </a:p>
        </p:txBody>
      </p:sp>
      <p:sp>
        <p:nvSpPr>
          <p:cNvPr id="16" name="Rounded Rectangle 15">
            <a:extLst>
              <a:ext uri="{FF2B5EF4-FFF2-40B4-BE49-F238E27FC236}">
                <a16:creationId xmlns:a16="http://schemas.microsoft.com/office/drawing/2014/main" id="{8DBF07B0-FE0C-CC4F-8587-4669C8CEB5E2}"/>
              </a:ext>
            </a:extLst>
          </p:cNvPr>
          <p:cNvSpPr/>
          <p:nvPr/>
        </p:nvSpPr>
        <p:spPr>
          <a:xfrm>
            <a:off x="1755329" y="3908368"/>
            <a:ext cx="5637910" cy="5847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Length of the river Severn in miles.</a:t>
            </a:r>
          </a:p>
        </p:txBody>
      </p:sp>
      <p:sp>
        <p:nvSpPr>
          <p:cNvPr id="17" name="Rounded Rectangle 16">
            <a:extLst>
              <a:ext uri="{FF2B5EF4-FFF2-40B4-BE49-F238E27FC236}">
                <a16:creationId xmlns:a16="http://schemas.microsoft.com/office/drawing/2014/main" id="{F972DDCF-4135-EB4B-A1F4-20DDBE47CEE6}"/>
              </a:ext>
            </a:extLst>
          </p:cNvPr>
          <p:cNvSpPr/>
          <p:nvPr/>
        </p:nvSpPr>
        <p:spPr>
          <a:xfrm>
            <a:off x="1755329" y="4592866"/>
            <a:ext cx="5637910" cy="5847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Distance between London to Edinburgh in miles.</a:t>
            </a:r>
          </a:p>
        </p:txBody>
      </p:sp>
      <p:sp>
        <p:nvSpPr>
          <p:cNvPr id="18" name="Rounded Rectangle 17">
            <a:extLst>
              <a:ext uri="{FF2B5EF4-FFF2-40B4-BE49-F238E27FC236}">
                <a16:creationId xmlns:a16="http://schemas.microsoft.com/office/drawing/2014/main" id="{6D462B05-87CE-C249-B0AD-D40C873F2233}"/>
              </a:ext>
            </a:extLst>
          </p:cNvPr>
          <p:cNvSpPr/>
          <p:nvPr/>
        </p:nvSpPr>
        <p:spPr>
          <a:xfrm>
            <a:off x="1750418" y="5270686"/>
            <a:ext cx="5637910" cy="5847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entury Gothic" panose="020B0502020202020204" pitchFamily="34" charset="0"/>
              </a:rPr>
              <a:t>Maximum capacity on the airbus.</a:t>
            </a:r>
          </a:p>
        </p:txBody>
      </p:sp>
    </p:spTree>
    <p:extLst>
      <p:ext uri="{BB962C8B-B14F-4D97-AF65-F5344CB8AC3E}">
        <p14:creationId xmlns:p14="http://schemas.microsoft.com/office/powerpoint/2010/main" val="87781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5" grpId="0" animBg="1"/>
      <p:bldP spid="16" grpId="0" animBg="1"/>
      <p:bldP spid="17"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10A3A2-E7BE-874D-8071-67240C895AD0}"/>
              </a:ext>
            </a:extLst>
          </p:cNvPr>
          <p:cNvPicPr>
            <a:picLocks noChangeAspect="1"/>
          </p:cNvPicPr>
          <p:nvPr/>
        </p:nvPicPr>
        <p:blipFill>
          <a:blip r:embed="rId2"/>
          <a:stretch>
            <a:fillRect/>
          </a:stretch>
        </p:blipFill>
        <p:spPr>
          <a:xfrm>
            <a:off x="174978" y="1224948"/>
            <a:ext cx="2539967" cy="3838439"/>
          </a:xfrm>
          <a:prstGeom prst="rect">
            <a:avLst/>
          </a:prstGeom>
        </p:spPr>
      </p:pic>
      <p:sp>
        <p:nvSpPr>
          <p:cNvPr id="5" name="TextBox 4">
            <a:extLst>
              <a:ext uri="{FF2B5EF4-FFF2-40B4-BE49-F238E27FC236}">
                <a16:creationId xmlns:a16="http://schemas.microsoft.com/office/drawing/2014/main" id="{9D87B741-54FF-BB48-AAF0-E9EEF126F200}"/>
              </a:ext>
            </a:extLst>
          </p:cNvPr>
          <p:cNvSpPr txBox="1"/>
          <p:nvPr/>
        </p:nvSpPr>
        <p:spPr>
          <a:xfrm>
            <a:off x="2906856" y="245561"/>
            <a:ext cx="6237144" cy="6524863"/>
          </a:xfrm>
          <a:prstGeom prst="rect">
            <a:avLst/>
          </a:prstGeom>
          <a:noFill/>
        </p:spPr>
        <p:txBody>
          <a:bodyPr wrap="square" rtlCol="0">
            <a:spAutoFit/>
          </a:bodyPr>
          <a:lstStyle/>
          <a:p>
            <a:r>
              <a:rPr lang="en-GB" sz="2200" dirty="0">
                <a:latin typeface="Century Gothic" panose="020B0502020202020204" pitchFamily="34" charset="0"/>
              </a:rPr>
              <a:t>“Back of an envelope maths is an important and valuable life skill.”</a:t>
            </a:r>
          </a:p>
          <a:p>
            <a:endParaRPr lang="en-GB" sz="2200" dirty="0">
              <a:latin typeface="Century Gothic" panose="020B0502020202020204" pitchFamily="34" charset="0"/>
            </a:endParaRPr>
          </a:p>
          <a:p>
            <a:r>
              <a:rPr lang="en-GB" sz="2200" dirty="0">
                <a:latin typeface="Century Gothic" panose="020B0502020202020204" pitchFamily="34" charset="0"/>
              </a:rPr>
              <a:t>“It is a tool that people in business use for quickly checking the viability of a new project.”</a:t>
            </a:r>
          </a:p>
          <a:p>
            <a:endParaRPr lang="en-GB" sz="2200" dirty="0">
              <a:latin typeface="Century Gothic" panose="020B0502020202020204" pitchFamily="34" charset="0"/>
            </a:endParaRPr>
          </a:p>
          <a:p>
            <a:r>
              <a:rPr lang="en-GB" sz="2200" dirty="0">
                <a:latin typeface="Century Gothic" panose="020B0502020202020204" pitchFamily="34" charset="0"/>
              </a:rPr>
              <a:t>“Engineers use it to check if a proposed solution is likely to work.”</a:t>
            </a:r>
          </a:p>
          <a:p>
            <a:endParaRPr lang="en-GB" sz="2200" dirty="0">
              <a:latin typeface="Century Gothic" panose="020B0502020202020204" pitchFamily="34" charset="0"/>
            </a:endParaRPr>
          </a:p>
          <a:p>
            <a:r>
              <a:rPr lang="en-GB" sz="2200" dirty="0">
                <a:latin typeface="Century Gothic" panose="020B0502020202020204" pitchFamily="34" charset="0"/>
              </a:rPr>
              <a:t>“And commentators on statistics use it to help make sense of the myriad numbers that are thrown out by politicians, ‘expert’ pundits and marketers.”</a:t>
            </a:r>
          </a:p>
          <a:p>
            <a:endParaRPr lang="en-GB" sz="2200" dirty="0">
              <a:latin typeface="Century Gothic" panose="020B0502020202020204" pitchFamily="34" charset="0"/>
            </a:endParaRPr>
          </a:p>
          <a:p>
            <a:r>
              <a:rPr lang="en-GB" sz="2200" dirty="0">
                <a:latin typeface="Century Gothic" panose="020B0502020202020204" pitchFamily="34" charset="0"/>
              </a:rPr>
              <a:t>“It’s the maths you might use every day to ensure you aren’t getting ripped off by a so-called ‘deal’ that turns out to be anything but.”</a:t>
            </a:r>
          </a:p>
        </p:txBody>
      </p:sp>
    </p:spTree>
    <p:extLst>
      <p:ext uri="{BB962C8B-B14F-4D97-AF65-F5344CB8AC3E}">
        <p14:creationId xmlns:p14="http://schemas.microsoft.com/office/powerpoint/2010/main" val="146801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17476"/>
            <a:ext cx="6863443" cy="844549"/>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GB" dirty="0">
                <a:latin typeface="Century Gothic" panose="020B0502020202020204" pitchFamily="34" charset="0"/>
              </a:rPr>
              <a:t>Task – a bit of fun</a:t>
            </a:r>
          </a:p>
        </p:txBody>
      </p:sp>
      <p:sp>
        <p:nvSpPr>
          <p:cNvPr id="3" name="TextBox 2"/>
          <p:cNvSpPr txBox="1"/>
          <p:nvPr/>
        </p:nvSpPr>
        <p:spPr>
          <a:xfrm>
            <a:off x="295275" y="1164134"/>
            <a:ext cx="8210550" cy="5324535"/>
          </a:xfrm>
          <a:prstGeom prst="rect">
            <a:avLst/>
          </a:prstGeom>
          <a:noFill/>
        </p:spPr>
        <p:txBody>
          <a:bodyPr wrap="square" rtlCol="0">
            <a:spAutoFit/>
          </a:bodyPr>
          <a:lstStyle/>
          <a:p>
            <a:pPr algn="ctr"/>
            <a:r>
              <a:rPr lang="en-GB" sz="2800" dirty="0">
                <a:latin typeface="Century Gothic" panose="020B0502020202020204" pitchFamily="34" charset="0"/>
              </a:rPr>
              <a:t>Come up with your own Fermi Problem.</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Is there something really random that you want to investigate?</a:t>
            </a:r>
          </a:p>
          <a:p>
            <a:endParaRPr lang="en-GB" sz="2400" dirty="0">
              <a:latin typeface="Century Gothic" panose="020B0502020202020204" pitchFamily="34" charset="0"/>
            </a:endParaRPr>
          </a:p>
          <a:p>
            <a:r>
              <a:rPr lang="en-GB" sz="2400" dirty="0">
                <a:latin typeface="Century Gothic" panose="020B0502020202020204" pitchFamily="34" charset="0"/>
              </a:rPr>
              <a:t>It could be personal to you or completely random!</a:t>
            </a:r>
          </a:p>
          <a:p>
            <a:endParaRPr lang="en-GB" sz="2400" dirty="0">
              <a:latin typeface="Century Gothic" panose="020B0502020202020204" pitchFamily="34" charset="0"/>
            </a:endParaRPr>
          </a:p>
          <a:p>
            <a:pPr marL="457200" indent="-457200">
              <a:buFont typeface="Arial" panose="020B0604020202020204" pitchFamily="34" charset="0"/>
              <a:buChar char="•"/>
            </a:pPr>
            <a:r>
              <a:rPr lang="en-GB" sz="2000" dirty="0">
                <a:latin typeface="Century Gothic" panose="020B0502020202020204" pitchFamily="34" charset="0"/>
              </a:rPr>
              <a:t>How many minutes of my life have I spent on social media?</a:t>
            </a:r>
          </a:p>
          <a:p>
            <a:pPr marL="457200" indent="-457200">
              <a:buFont typeface="Arial" panose="020B0604020202020204" pitchFamily="34" charset="0"/>
              <a:buChar char="•"/>
            </a:pPr>
            <a:r>
              <a:rPr lang="en-GB" sz="2000" dirty="0">
                <a:latin typeface="Century Gothic" panose="020B0502020202020204" pitchFamily="34" charset="0"/>
              </a:rPr>
              <a:t>How many hours have I spent at school in my lifetime?</a:t>
            </a:r>
          </a:p>
          <a:p>
            <a:pPr marL="457200" indent="-457200">
              <a:buFont typeface="Arial" panose="020B0604020202020204" pitchFamily="34" charset="0"/>
              <a:buChar char="•"/>
            </a:pPr>
            <a:r>
              <a:rPr lang="en-GB" sz="2000" dirty="0">
                <a:latin typeface="Century Gothic" panose="020B0502020202020204" pitchFamily="34" charset="0"/>
              </a:rPr>
              <a:t>How many calories have I consumed in my lifetime?</a:t>
            </a:r>
          </a:p>
          <a:p>
            <a:pPr marL="457200" indent="-457200">
              <a:buFont typeface="Arial" panose="020B0604020202020204" pitchFamily="34" charset="0"/>
              <a:buChar char="•"/>
            </a:pPr>
            <a:r>
              <a:rPr lang="en-GB" sz="2000" dirty="0">
                <a:latin typeface="Century Gothic" panose="020B0502020202020204" pitchFamily="34" charset="0"/>
              </a:rPr>
              <a:t>How many rashers of bacon are consumed in the UK each year?</a:t>
            </a:r>
          </a:p>
          <a:p>
            <a:pPr algn="ctr"/>
            <a:endParaRPr lang="en-GB" sz="2800" dirty="0">
              <a:solidFill>
                <a:srgbClr val="FF0000"/>
              </a:solidFill>
              <a:latin typeface="Century Gothic" panose="020B0502020202020204" pitchFamily="34" charset="0"/>
            </a:endParaRPr>
          </a:p>
          <a:p>
            <a:pPr algn="ctr"/>
            <a:r>
              <a:rPr lang="en-GB" sz="2800" dirty="0">
                <a:solidFill>
                  <a:srgbClr val="FF0000"/>
                </a:solidFill>
                <a:latin typeface="Century Gothic" panose="020B0502020202020204" pitchFamily="34" charset="0"/>
              </a:rPr>
              <a:t>The possibilities are endless!!</a:t>
            </a:r>
          </a:p>
        </p:txBody>
      </p:sp>
    </p:spTree>
    <p:extLst>
      <p:ext uri="{BB962C8B-B14F-4D97-AF65-F5344CB8AC3E}">
        <p14:creationId xmlns:p14="http://schemas.microsoft.com/office/powerpoint/2010/main" val="100856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4F420-2B4F-DDCC-CF95-4B9E4774678B}"/>
              </a:ext>
            </a:extLst>
          </p:cNvPr>
          <p:cNvSpPr>
            <a:spLocks noGrp="1"/>
          </p:cNvSpPr>
          <p:nvPr>
            <p:ph type="title"/>
          </p:nvPr>
        </p:nvSpPr>
        <p:spPr>
          <a:xfrm>
            <a:off x="154008" y="0"/>
            <a:ext cx="8835984" cy="1325563"/>
          </a:xfrm>
        </p:spPr>
        <p:txBody>
          <a:bodyPr/>
          <a:lstStyle/>
          <a:p>
            <a:r>
              <a:rPr lang="en-GB" dirty="0">
                <a:latin typeface="Architects Daughter" pitchFamily="2" charset="77"/>
              </a:rPr>
              <a:t>Resources for Estimation</a:t>
            </a:r>
          </a:p>
        </p:txBody>
      </p:sp>
      <p:pic>
        <p:nvPicPr>
          <p:cNvPr id="3" name="Picture 2">
            <a:extLst>
              <a:ext uri="{FF2B5EF4-FFF2-40B4-BE49-F238E27FC236}">
                <a16:creationId xmlns:a16="http://schemas.microsoft.com/office/drawing/2014/main" id="{AB17A287-E6D4-D692-F008-9DAEBACCF5D0}"/>
              </a:ext>
            </a:extLst>
          </p:cNvPr>
          <p:cNvPicPr>
            <a:picLocks noChangeAspect="1"/>
          </p:cNvPicPr>
          <p:nvPr/>
        </p:nvPicPr>
        <p:blipFill>
          <a:blip r:embed="rId2"/>
          <a:stretch>
            <a:fillRect/>
          </a:stretch>
        </p:blipFill>
        <p:spPr>
          <a:xfrm>
            <a:off x="259054" y="1069084"/>
            <a:ext cx="4257474" cy="4251062"/>
          </a:xfrm>
          <a:prstGeom prst="rect">
            <a:avLst/>
          </a:prstGeom>
        </p:spPr>
      </p:pic>
      <p:pic>
        <p:nvPicPr>
          <p:cNvPr id="4" name="Picture 3">
            <a:extLst>
              <a:ext uri="{FF2B5EF4-FFF2-40B4-BE49-F238E27FC236}">
                <a16:creationId xmlns:a16="http://schemas.microsoft.com/office/drawing/2014/main" id="{80F61034-B6D9-7E06-1DD6-0BCB23502D7E}"/>
              </a:ext>
            </a:extLst>
          </p:cNvPr>
          <p:cNvPicPr>
            <a:picLocks noChangeAspect="1"/>
          </p:cNvPicPr>
          <p:nvPr/>
        </p:nvPicPr>
        <p:blipFill>
          <a:blip r:embed="rId3"/>
          <a:stretch>
            <a:fillRect/>
          </a:stretch>
        </p:blipFill>
        <p:spPr>
          <a:xfrm>
            <a:off x="2399187" y="2098792"/>
            <a:ext cx="6590805" cy="3916275"/>
          </a:xfrm>
          <a:prstGeom prst="rect">
            <a:avLst/>
          </a:prstGeom>
        </p:spPr>
      </p:pic>
      <p:sp>
        <p:nvSpPr>
          <p:cNvPr id="5" name="TextBox 4">
            <a:extLst>
              <a:ext uri="{FF2B5EF4-FFF2-40B4-BE49-F238E27FC236}">
                <a16:creationId xmlns:a16="http://schemas.microsoft.com/office/drawing/2014/main" id="{28C9BB00-8364-1958-6DBB-DA747DC59F3C}"/>
              </a:ext>
            </a:extLst>
          </p:cNvPr>
          <p:cNvSpPr txBox="1"/>
          <p:nvPr/>
        </p:nvSpPr>
        <p:spPr>
          <a:xfrm>
            <a:off x="4868883" y="1069084"/>
            <a:ext cx="2752677" cy="923330"/>
          </a:xfrm>
          <a:prstGeom prst="rect">
            <a:avLst/>
          </a:prstGeom>
          <a:noFill/>
        </p:spPr>
        <p:txBody>
          <a:bodyPr wrap="none" rtlCol="0">
            <a:spAutoFit/>
          </a:bodyPr>
          <a:lstStyle/>
          <a:p>
            <a:r>
              <a:rPr lang="en-GB" dirty="0">
                <a:hlinkClick r:id="rId4"/>
              </a:rPr>
              <a:t>@</a:t>
            </a:r>
            <a:r>
              <a:rPr lang="en-GB" dirty="0" err="1">
                <a:hlinkClick r:id="rId4"/>
              </a:rPr>
              <a:t>reflectivemaths</a:t>
            </a:r>
            <a:r>
              <a:rPr lang="en-GB" dirty="0">
                <a:hlinkClick r:id="rId4"/>
              </a:rPr>
              <a:t> blog</a:t>
            </a:r>
            <a:endParaRPr lang="en-GB" dirty="0"/>
          </a:p>
          <a:p>
            <a:endParaRPr lang="en-GB" dirty="0"/>
          </a:p>
          <a:p>
            <a:r>
              <a:rPr lang="en-GB" dirty="0">
                <a:hlinkClick r:id="rId5"/>
              </a:rPr>
              <a:t>@</a:t>
            </a:r>
            <a:r>
              <a:rPr lang="en-GB" dirty="0" err="1">
                <a:hlinkClick r:id="rId5"/>
              </a:rPr>
              <a:t>last_centurion</a:t>
            </a:r>
            <a:r>
              <a:rPr lang="en-GB" dirty="0">
                <a:hlinkClick r:id="rId5"/>
              </a:rPr>
              <a:t> </a:t>
            </a:r>
            <a:r>
              <a:rPr lang="en-GB" dirty="0" err="1">
                <a:hlinkClick r:id="rId5"/>
              </a:rPr>
              <a:t>padlet</a:t>
            </a:r>
            <a:endParaRPr lang="en-GB" dirty="0"/>
          </a:p>
        </p:txBody>
      </p:sp>
    </p:spTree>
    <p:extLst>
      <p:ext uri="{BB962C8B-B14F-4D97-AF65-F5344CB8AC3E}">
        <p14:creationId xmlns:p14="http://schemas.microsoft.com/office/powerpoint/2010/main" val="83340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A308E56-1DDF-ABA9-4A37-0637738B2910}"/>
              </a:ext>
            </a:extLst>
          </p:cNvPr>
          <p:cNvSpPr txBox="1">
            <a:spLocks/>
          </p:cNvSpPr>
          <p:nvPr/>
        </p:nvSpPr>
        <p:spPr>
          <a:xfrm>
            <a:off x="476737" y="0"/>
            <a:ext cx="88359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Modelling for Estimation</a:t>
            </a:r>
          </a:p>
        </p:txBody>
      </p:sp>
      <p:pic>
        <p:nvPicPr>
          <p:cNvPr id="4" name="Picture 3">
            <a:extLst>
              <a:ext uri="{FF2B5EF4-FFF2-40B4-BE49-F238E27FC236}">
                <a16:creationId xmlns:a16="http://schemas.microsoft.com/office/drawing/2014/main" id="{E5087DC4-5A5F-3D9B-C4C0-04042302169D}"/>
              </a:ext>
            </a:extLst>
          </p:cNvPr>
          <p:cNvPicPr>
            <a:picLocks noChangeAspect="1"/>
          </p:cNvPicPr>
          <p:nvPr/>
        </p:nvPicPr>
        <p:blipFill>
          <a:blip r:embed="rId2"/>
          <a:stretch>
            <a:fillRect/>
          </a:stretch>
        </p:blipFill>
        <p:spPr>
          <a:xfrm>
            <a:off x="311150" y="1325563"/>
            <a:ext cx="8521700" cy="1612900"/>
          </a:xfrm>
          <a:prstGeom prst="rect">
            <a:avLst/>
          </a:prstGeom>
        </p:spPr>
      </p:pic>
      <p:pic>
        <p:nvPicPr>
          <p:cNvPr id="5" name="Picture 4">
            <a:extLst>
              <a:ext uri="{FF2B5EF4-FFF2-40B4-BE49-F238E27FC236}">
                <a16:creationId xmlns:a16="http://schemas.microsoft.com/office/drawing/2014/main" id="{4017B219-F629-4002-75A2-83FE4328389C}"/>
              </a:ext>
            </a:extLst>
          </p:cNvPr>
          <p:cNvPicPr>
            <a:picLocks noChangeAspect="1"/>
          </p:cNvPicPr>
          <p:nvPr/>
        </p:nvPicPr>
        <p:blipFill>
          <a:blip r:embed="rId3"/>
          <a:stretch>
            <a:fillRect/>
          </a:stretch>
        </p:blipFill>
        <p:spPr>
          <a:xfrm>
            <a:off x="1537187" y="2132013"/>
            <a:ext cx="7295663" cy="1494434"/>
          </a:xfrm>
          <a:prstGeom prst="rect">
            <a:avLst/>
          </a:prstGeom>
        </p:spPr>
      </p:pic>
      <p:pic>
        <p:nvPicPr>
          <p:cNvPr id="6" name="Picture 5">
            <a:extLst>
              <a:ext uri="{FF2B5EF4-FFF2-40B4-BE49-F238E27FC236}">
                <a16:creationId xmlns:a16="http://schemas.microsoft.com/office/drawing/2014/main" id="{42AB643B-FBB9-04FF-C89A-C83348AE4353}"/>
              </a:ext>
            </a:extLst>
          </p:cNvPr>
          <p:cNvPicPr>
            <a:picLocks noChangeAspect="1"/>
          </p:cNvPicPr>
          <p:nvPr/>
        </p:nvPicPr>
        <p:blipFill>
          <a:blip r:embed="rId4"/>
          <a:stretch>
            <a:fillRect/>
          </a:stretch>
        </p:blipFill>
        <p:spPr>
          <a:xfrm>
            <a:off x="311150" y="2672807"/>
            <a:ext cx="6881968" cy="2859630"/>
          </a:xfrm>
          <a:prstGeom prst="rect">
            <a:avLst/>
          </a:prstGeom>
        </p:spPr>
      </p:pic>
      <p:pic>
        <p:nvPicPr>
          <p:cNvPr id="7" name="Picture 6">
            <a:extLst>
              <a:ext uri="{FF2B5EF4-FFF2-40B4-BE49-F238E27FC236}">
                <a16:creationId xmlns:a16="http://schemas.microsoft.com/office/drawing/2014/main" id="{EB9621E8-2B8F-B38D-F978-89AA099B330A}"/>
              </a:ext>
            </a:extLst>
          </p:cNvPr>
          <p:cNvPicPr>
            <a:picLocks noChangeAspect="1"/>
          </p:cNvPicPr>
          <p:nvPr/>
        </p:nvPicPr>
        <p:blipFill>
          <a:blip r:embed="rId5"/>
          <a:stretch>
            <a:fillRect/>
          </a:stretch>
        </p:blipFill>
        <p:spPr>
          <a:xfrm>
            <a:off x="1124697" y="3203014"/>
            <a:ext cx="7835900" cy="3060700"/>
          </a:xfrm>
          <a:prstGeom prst="rect">
            <a:avLst/>
          </a:prstGeom>
        </p:spPr>
      </p:pic>
      <p:pic>
        <p:nvPicPr>
          <p:cNvPr id="8" name="Picture 7">
            <a:extLst>
              <a:ext uri="{FF2B5EF4-FFF2-40B4-BE49-F238E27FC236}">
                <a16:creationId xmlns:a16="http://schemas.microsoft.com/office/drawing/2014/main" id="{5BACF5AC-2790-6026-74A7-5A0CE9541AC2}"/>
              </a:ext>
            </a:extLst>
          </p:cNvPr>
          <p:cNvPicPr>
            <a:picLocks noChangeAspect="1"/>
          </p:cNvPicPr>
          <p:nvPr/>
        </p:nvPicPr>
        <p:blipFill>
          <a:blip r:embed="rId6"/>
          <a:stretch>
            <a:fillRect/>
          </a:stretch>
        </p:blipFill>
        <p:spPr>
          <a:xfrm>
            <a:off x="311150" y="3773863"/>
            <a:ext cx="7835900" cy="2717800"/>
          </a:xfrm>
          <a:prstGeom prst="rect">
            <a:avLst/>
          </a:prstGeom>
        </p:spPr>
      </p:pic>
    </p:spTree>
    <p:extLst>
      <p:ext uri="{BB962C8B-B14F-4D97-AF65-F5344CB8AC3E}">
        <p14:creationId xmlns:p14="http://schemas.microsoft.com/office/powerpoint/2010/main" val="243300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A9F10-2DA7-5B48-A340-B8B349324AE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EB3E1CE-D8F3-2743-A38A-69F6FE52595F}"/>
              </a:ext>
            </a:extLst>
          </p:cNvPr>
          <p:cNvSpPr>
            <a:spLocks noGrp="1"/>
          </p:cNvSpPr>
          <p:nvPr>
            <p:ph idx="1"/>
          </p:nvPr>
        </p:nvSpPr>
        <p:spPr>
          <a:xfrm>
            <a:off x="5633882" y="4159045"/>
            <a:ext cx="1828801" cy="2091660"/>
          </a:xfrm>
        </p:spPr>
        <p:txBody>
          <a:bodyPr/>
          <a:lstStyle/>
          <a:p>
            <a:pPr marL="0" indent="0" algn="ctr">
              <a:buNone/>
            </a:pPr>
            <a:r>
              <a:rPr lang="en-GB" dirty="0"/>
              <a:t>GCSE </a:t>
            </a:r>
          </a:p>
          <a:p>
            <a:pPr marL="0" indent="0" algn="ctr">
              <a:buNone/>
            </a:pPr>
            <a:r>
              <a:rPr lang="en-GB" dirty="0"/>
              <a:t>or </a:t>
            </a:r>
          </a:p>
          <a:p>
            <a:pPr marL="0" indent="0" algn="ctr">
              <a:buNone/>
            </a:pPr>
            <a:r>
              <a:rPr lang="en-GB" dirty="0"/>
              <a:t>Core Maths?</a:t>
            </a:r>
          </a:p>
        </p:txBody>
      </p:sp>
      <p:pic>
        <p:nvPicPr>
          <p:cNvPr id="4" name="Picture 3">
            <a:extLst>
              <a:ext uri="{FF2B5EF4-FFF2-40B4-BE49-F238E27FC236}">
                <a16:creationId xmlns:a16="http://schemas.microsoft.com/office/drawing/2014/main" id="{C44D64B0-C607-D94F-B180-B6DE2989B0E1}"/>
              </a:ext>
            </a:extLst>
          </p:cNvPr>
          <p:cNvPicPr>
            <a:picLocks noChangeAspect="1"/>
          </p:cNvPicPr>
          <p:nvPr/>
        </p:nvPicPr>
        <p:blipFill>
          <a:blip r:embed="rId2"/>
          <a:stretch>
            <a:fillRect/>
          </a:stretch>
        </p:blipFill>
        <p:spPr>
          <a:xfrm>
            <a:off x="4898719" y="294968"/>
            <a:ext cx="3944172" cy="1091382"/>
          </a:xfrm>
          <a:prstGeom prst="rect">
            <a:avLst/>
          </a:prstGeom>
        </p:spPr>
      </p:pic>
      <p:pic>
        <p:nvPicPr>
          <p:cNvPr id="5" name="Picture 4">
            <a:extLst>
              <a:ext uri="{FF2B5EF4-FFF2-40B4-BE49-F238E27FC236}">
                <a16:creationId xmlns:a16="http://schemas.microsoft.com/office/drawing/2014/main" id="{9AA0100E-3A07-7845-B2A9-0529C37FB2E6}"/>
              </a:ext>
            </a:extLst>
          </p:cNvPr>
          <p:cNvPicPr>
            <a:picLocks noChangeAspect="1"/>
          </p:cNvPicPr>
          <p:nvPr/>
        </p:nvPicPr>
        <p:blipFill>
          <a:blip r:embed="rId3"/>
          <a:stretch>
            <a:fillRect/>
          </a:stretch>
        </p:blipFill>
        <p:spPr>
          <a:xfrm>
            <a:off x="4866968" y="1448057"/>
            <a:ext cx="4038026" cy="2534008"/>
          </a:xfrm>
          <a:prstGeom prst="rect">
            <a:avLst/>
          </a:prstGeom>
        </p:spPr>
      </p:pic>
      <p:pic>
        <p:nvPicPr>
          <p:cNvPr id="6" name="Picture 5">
            <a:extLst>
              <a:ext uri="{FF2B5EF4-FFF2-40B4-BE49-F238E27FC236}">
                <a16:creationId xmlns:a16="http://schemas.microsoft.com/office/drawing/2014/main" id="{6583DBF1-825E-FA48-BC6E-28B9C9C3A8EE}"/>
              </a:ext>
            </a:extLst>
          </p:cNvPr>
          <p:cNvPicPr>
            <a:picLocks noChangeAspect="1"/>
          </p:cNvPicPr>
          <p:nvPr/>
        </p:nvPicPr>
        <p:blipFill>
          <a:blip r:embed="rId4"/>
          <a:stretch>
            <a:fillRect/>
          </a:stretch>
        </p:blipFill>
        <p:spPr>
          <a:xfrm>
            <a:off x="234950" y="243348"/>
            <a:ext cx="4337050" cy="2749550"/>
          </a:xfrm>
          <a:prstGeom prst="rect">
            <a:avLst/>
          </a:prstGeom>
        </p:spPr>
      </p:pic>
      <p:pic>
        <p:nvPicPr>
          <p:cNvPr id="7" name="Picture 6">
            <a:extLst>
              <a:ext uri="{FF2B5EF4-FFF2-40B4-BE49-F238E27FC236}">
                <a16:creationId xmlns:a16="http://schemas.microsoft.com/office/drawing/2014/main" id="{12732D66-B06D-7943-BBEA-4E693B422062}"/>
              </a:ext>
            </a:extLst>
          </p:cNvPr>
          <p:cNvPicPr>
            <a:picLocks noChangeAspect="1"/>
          </p:cNvPicPr>
          <p:nvPr/>
        </p:nvPicPr>
        <p:blipFill>
          <a:blip r:embed="rId5"/>
          <a:stretch>
            <a:fillRect/>
          </a:stretch>
        </p:blipFill>
        <p:spPr>
          <a:xfrm>
            <a:off x="234950" y="3064592"/>
            <a:ext cx="4400550" cy="1352550"/>
          </a:xfrm>
          <a:prstGeom prst="rect">
            <a:avLst/>
          </a:prstGeom>
        </p:spPr>
      </p:pic>
      <p:pic>
        <p:nvPicPr>
          <p:cNvPr id="8" name="Picture 7">
            <a:extLst>
              <a:ext uri="{FF2B5EF4-FFF2-40B4-BE49-F238E27FC236}">
                <a16:creationId xmlns:a16="http://schemas.microsoft.com/office/drawing/2014/main" id="{EF8F1429-0144-204A-A5EE-84A7681046AF}"/>
              </a:ext>
            </a:extLst>
          </p:cNvPr>
          <p:cNvPicPr>
            <a:picLocks noChangeAspect="1"/>
          </p:cNvPicPr>
          <p:nvPr/>
        </p:nvPicPr>
        <p:blipFill>
          <a:blip r:embed="rId6"/>
          <a:stretch>
            <a:fillRect/>
          </a:stretch>
        </p:blipFill>
        <p:spPr>
          <a:xfrm>
            <a:off x="234950" y="4490883"/>
            <a:ext cx="4394200" cy="1987550"/>
          </a:xfrm>
          <a:prstGeom prst="rect">
            <a:avLst/>
          </a:prstGeom>
        </p:spPr>
      </p:pic>
    </p:spTree>
    <p:extLst>
      <p:ext uri="{BB962C8B-B14F-4D97-AF65-F5344CB8AC3E}">
        <p14:creationId xmlns:p14="http://schemas.microsoft.com/office/powerpoint/2010/main" val="2314168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86B6A-0F01-434E-A61E-D74FE4C59730}"/>
              </a:ext>
            </a:extLst>
          </p:cNvPr>
          <p:cNvSpPr>
            <a:spLocks noGrp="1"/>
          </p:cNvSpPr>
          <p:nvPr>
            <p:ph type="title"/>
          </p:nvPr>
        </p:nvSpPr>
        <p:spPr>
          <a:xfrm>
            <a:off x="368710" y="217642"/>
            <a:ext cx="8480322" cy="1325563"/>
          </a:xfrm>
          <a:noFill/>
        </p:spPr>
        <p:txBody>
          <a:bodyPr/>
          <a:lstStyle/>
          <a:p>
            <a:pPr algn="ctr"/>
            <a:r>
              <a:rPr lang="en-GB" dirty="0">
                <a:latin typeface="Architects Daughter" pitchFamily="2" charset="77"/>
              </a:rPr>
              <a:t>Bringing Data to Life</a:t>
            </a:r>
          </a:p>
        </p:txBody>
      </p:sp>
      <p:sp>
        <p:nvSpPr>
          <p:cNvPr id="5" name="Content Placeholder 4">
            <a:extLst>
              <a:ext uri="{FF2B5EF4-FFF2-40B4-BE49-F238E27FC236}">
                <a16:creationId xmlns:a16="http://schemas.microsoft.com/office/drawing/2014/main" id="{480FA7BE-BF4B-7A4C-B625-072C20870EFE}"/>
              </a:ext>
            </a:extLst>
          </p:cNvPr>
          <p:cNvSpPr>
            <a:spLocks noGrp="1"/>
          </p:cNvSpPr>
          <p:nvPr>
            <p:ph idx="1"/>
          </p:nvPr>
        </p:nvSpPr>
        <p:spPr>
          <a:xfrm>
            <a:off x="1099641" y="5734051"/>
            <a:ext cx="7886700" cy="602073"/>
          </a:xfrm>
        </p:spPr>
        <p:txBody>
          <a:bodyPr/>
          <a:lstStyle/>
          <a:p>
            <a:pPr marL="0" indent="0">
              <a:buNone/>
            </a:pPr>
            <a:r>
              <a:rPr lang="en-GB" dirty="0"/>
              <a:t>GCSE Maths Papers 2019 (from AMSP)</a:t>
            </a:r>
          </a:p>
        </p:txBody>
      </p:sp>
      <p:pic>
        <p:nvPicPr>
          <p:cNvPr id="6" name="Picture 5">
            <a:extLst>
              <a:ext uri="{FF2B5EF4-FFF2-40B4-BE49-F238E27FC236}">
                <a16:creationId xmlns:a16="http://schemas.microsoft.com/office/drawing/2014/main" id="{0122DA52-5328-DA4F-92EA-6B5C2A09CFA0}"/>
              </a:ext>
            </a:extLst>
          </p:cNvPr>
          <p:cNvPicPr>
            <a:picLocks noChangeAspect="1"/>
          </p:cNvPicPr>
          <p:nvPr/>
        </p:nvPicPr>
        <p:blipFill>
          <a:blip r:embed="rId2"/>
          <a:stretch>
            <a:fillRect/>
          </a:stretch>
        </p:blipFill>
        <p:spPr>
          <a:xfrm>
            <a:off x="619432" y="1736346"/>
            <a:ext cx="7905135" cy="3804564"/>
          </a:xfrm>
          <a:prstGeom prst="rect">
            <a:avLst/>
          </a:prstGeom>
        </p:spPr>
      </p:pic>
    </p:spTree>
    <p:extLst>
      <p:ext uri="{BB962C8B-B14F-4D97-AF65-F5344CB8AC3E}">
        <p14:creationId xmlns:p14="http://schemas.microsoft.com/office/powerpoint/2010/main" val="65561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86B6A-0F01-434E-A61E-D74FE4C59730}"/>
              </a:ext>
            </a:extLst>
          </p:cNvPr>
          <p:cNvSpPr>
            <a:spLocks noGrp="1"/>
          </p:cNvSpPr>
          <p:nvPr>
            <p:ph type="title"/>
          </p:nvPr>
        </p:nvSpPr>
        <p:spPr>
          <a:xfrm>
            <a:off x="368710" y="217642"/>
            <a:ext cx="8480322" cy="1325563"/>
          </a:xfrm>
          <a:noFill/>
        </p:spPr>
        <p:txBody>
          <a:bodyPr/>
          <a:lstStyle/>
          <a:p>
            <a:pPr algn="ctr"/>
            <a:r>
              <a:rPr lang="en-GB" dirty="0">
                <a:latin typeface="Architects Daughter" pitchFamily="2" charset="77"/>
              </a:rPr>
              <a:t>Bringing Data to Life</a:t>
            </a:r>
          </a:p>
        </p:txBody>
      </p:sp>
      <p:sp>
        <p:nvSpPr>
          <p:cNvPr id="5" name="Content Placeholder 4">
            <a:extLst>
              <a:ext uri="{FF2B5EF4-FFF2-40B4-BE49-F238E27FC236}">
                <a16:creationId xmlns:a16="http://schemas.microsoft.com/office/drawing/2014/main" id="{480FA7BE-BF4B-7A4C-B625-072C20870EFE}"/>
              </a:ext>
            </a:extLst>
          </p:cNvPr>
          <p:cNvSpPr>
            <a:spLocks noGrp="1"/>
          </p:cNvSpPr>
          <p:nvPr>
            <p:ph idx="1"/>
          </p:nvPr>
        </p:nvSpPr>
        <p:spPr/>
        <p:txBody>
          <a:bodyPr/>
          <a:lstStyle/>
          <a:p>
            <a:endParaRPr lang="en-GB"/>
          </a:p>
        </p:txBody>
      </p:sp>
      <p:pic>
        <p:nvPicPr>
          <p:cNvPr id="3" name="Picture 2">
            <a:extLst>
              <a:ext uri="{FF2B5EF4-FFF2-40B4-BE49-F238E27FC236}">
                <a16:creationId xmlns:a16="http://schemas.microsoft.com/office/drawing/2014/main" id="{C4FEFF74-573C-4543-AF19-3902F23B72BE}"/>
              </a:ext>
            </a:extLst>
          </p:cNvPr>
          <p:cNvPicPr>
            <a:picLocks noChangeAspect="1"/>
          </p:cNvPicPr>
          <p:nvPr/>
        </p:nvPicPr>
        <p:blipFill>
          <a:blip r:embed="rId2"/>
          <a:stretch>
            <a:fillRect/>
          </a:stretch>
        </p:blipFill>
        <p:spPr>
          <a:xfrm>
            <a:off x="929148" y="1639862"/>
            <a:ext cx="6902245" cy="3945235"/>
          </a:xfrm>
          <a:prstGeom prst="rect">
            <a:avLst/>
          </a:prstGeom>
        </p:spPr>
      </p:pic>
      <p:sp>
        <p:nvSpPr>
          <p:cNvPr id="7" name="Content Placeholder 4">
            <a:extLst>
              <a:ext uri="{FF2B5EF4-FFF2-40B4-BE49-F238E27FC236}">
                <a16:creationId xmlns:a16="http://schemas.microsoft.com/office/drawing/2014/main" id="{9977A605-748C-284B-AEC6-FFD8AD5FF92B}"/>
              </a:ext>
            </a:extLst>
          </p:cNvPr>
          <p:cNvSpPr txBox="1">
            <a:spLocks/>
          </p:cNvSpPr>
          <p:nvPr/>
        </p:nvSpPr>
        <p:spPr>
          <a:xfrm>
            <a:off x="1116114" y="5760653"/>
            <a:ext cx="7886700" cy="6020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Core Maths Papers 2019 (from AMSP)</a:t>
            </a:r>
          </a:p>
        </p:txBody>
      </p:sp>
    </p:spTree>
    <p:extLst>
      <p:ext uri="{BB962C8B-B14F-4D97-AF65-F5344CB8AC3E}">
        <p14:creationId xmlns:p14="http://schemas.microsoft.com/office/powerpoint/2010/main" val="419442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D9DA-E31A-89D6-F7D1-D1E97701AD2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EF8D484-47CB-2002-C153-2D02F7537B1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648EFBF-8DB1-9759-15B9-A18FC78BFC65}"/>
              </a:ext>
            </a:extLst>
          </p:cNvPr>
          <p:cNvPicPr>
            <a:picLocks noChangeAspect="1"/>
          </p:cNvPicPr>
          <p:nvPr/>
        </p:nvPicPr>
        <p:blipFill>
          <a:blip r:embed="rId2"/>
          <a:stretch>
            <a:fillRect/>
          </a:stretch>
        </p:blipFill>
        <p:spPr>
          <a:xfrm>
            <a:off x="1120879" y="2765180"/>
            <a:ext cx="6902245" cy="3945235"/>
          </a:xfrm>
          <a:prstGeom prst="rect">
            <a:avLst/>
          </a:prstGeom>
        </p:spPr>
      </p:pic>
      <p:pic>
        <p:nvPicPr>
          <p:cNvPr id="4" name="Picture 3">
            <a:extLst>
              <a:ext uri="{FF2B5EF4-FFF2-40B4-BE49-F238E27FC236}">
                <a16:creationId xmlns:a16="http://schemas.microsoft.com/office/drawing/2014/main" id="{1FFB569E-178C-9750-5D42-B3D9A35453A8}"/>
              </a:ext>
            </a:extLst>
          </p:cNvPr>
          <p:cNvPicPr>
            <a:picLocks noChangeAspect="1"/>
          </p:cNvPicPr>
          <p:nvPr/>
        </p:nvPicPr>
        <p:blipFill>
          <a:blip r:embed="rId3"/>
          <a:stretch>
            <a:fillRect/>
          </a:stretch>
        </p:blipFill>
        <p:spPr>
          <a:xfrm>
            <a:off x="1120876" y="50884"/>
            <a:ext cx="6748178" cy="3247747"/>
          </a:xfrm>
          <a:prstGeom prst="rect">
            <a:avLst/>
          </a:prstGeom>
        </p:spPr>
      </p:pic>
    </p:spTree>
    <p:extLst>
      <p:ext uri="{BB962C8B-B14F-4D97-AF65-F5344CB8AC3E}">
        <p14:creationId xmlns:p14="http://schemas.microsoft.com/office/powerpoint/2010/main" val="3634772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14650" y="95251"/>
            <a:ext cx="2752725" cy="739774"/>
          </a:xfrm>
          <a:solidFill>
            <a:srgbClr val="FFFF00"/>
          </a:solidFill>
        </p:spPr>
        <p:txBody>
          <a:bodyPr>
            <a:noAutofit/>
          </a:bodyPr>
          <a:lstStyle/>
          <a:p>
            <a:pPr algn="ctr"/>
            <a:r>
              <a:rPr lang="en-GB" sz="4000" b="1" u="sng" dirty="0"/>
              <a:t>Box Plots</a:t>
            </a:r>
          </a:p>
        </p:txBody>
      </p:sp>
      <p:sp>
        <p:nvSpPr>
          <p:cNvPr id="5" name="Date Placeholder 4"/>
          <p:cNvSpPr>
            <a:spLocks noGrp="1"/>
          </p:cNvSpPr>
          <p:nvPr>
            <p:ph type="dt" sz="half" idx="10"/>
          </p:nvPr>
        </p:nvSpPr>
        <p:spPr>
          <a:xfrm>
            <a:off x="7467600" y="95251"/>
            <a:ext cx="1552575" cy="365125"/>
          </a:xfrm>
        </p:spPr>
        <p:txBody>
          <a:bodyPr/>
          <a:lstStyle/>
          <a:p>
            <a:fld id="{531FC94E-A6BF-4832-B6B1-66ECD4635C29}" type="datetime1">
              <a:rPr lang="en-GB" sz="1800" smtClean="0"/>
              <a:t>24/06/2022</a:t>
            </a:fld>
            <a:endParaRPr lang="en-GB" sz="1800"/>
          </a:p>
        </p:txBody>
      </p:sp>
      <p:grpSp>
        <p:nvGrpSpPr>
          <p:cNvPr id="15" name="Group 4"/>
          <p:cNvGrpSpPr>
            <a:grpSpLocks noChangeAspect="1"/>
          </p:cNvGrpSpPr>
          <p:nvPr/>
        </p:nvGrpSpPr>
        <p:grpSpPr bwMode="auto">
          <a:xfrm>
            <a:off x="295501" y="839159"/>
            <a:ext cx="8762774" cy="3737604"/>
            <a:chOff x="367913" y="-47219"/>
            <a:chExt cx="8288725" cy="3701033"/>
          </a:xfrm>
        </p:grpSpPr>
        <p:sp>
          <p:nvSpPr>
            <p:cNvPr id="16" name="Line 5"/>
            <p:cNvSpPr>
              <a:spLocks noChangeShapeType="1"/>
            </p:cNvSpPr>
            <p:nvPr/>
          </p:nvSpPr>
          <p:spPr bwMode="auto">
            <a:xfrm flipV="1">
              <a:off x="1571625" y="14287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17" name="Line 6"/>
            <p:cNvSpPr>
              <a:spLocks noChangeShapeType="1"/>
            </p:cNvSpPr>
            <p:nvPr/>
          </p:nvSpPr>
          <p:spPr bwMode="auto">
            <a:xfrm flipV="1">
              <a:off x="7929563" y="14287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18" name="Line 7"/>
            <p:cNvSpPr>
              <a:spLocks noChangeShapeType="1"/>
            </p:cNvSpPr>
            <p:nvPr/>
          </p:nvSpPr>
          <p:spPr bwMode="auto">
            <a:xfrm flipH="1" flipV="1">
              <a:off x="1571625" y="357188"/>
              <a:ext cx="63642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19" name="Rectangle 8"/>
            <p:cNvSpPr>
              <a:spLocks noChangeArrowheads="1"/>
            </p:cNvSpPr>
            <p:nvPr/>
          </p:nvSpPr>
          <p:spPr bwMode="auto">
            <a:xfrm>
              <a:off x="4572000" y="142875"/>
              <a:ext cx="1495425" cy="434975"/>
            </a:xfrm>
            <a:prstGeom prst="rect">
              <a:avLst/>
            </a:prstGeom>
            <a:solidFill>
              <a:schemeClr val="bg1"/>
            </a:solidFill>
            <a:ln w="381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0" name="Line 9"/>
            <p:cNvSpPr>
              <a:spLocks noChangeShapeType="1"/>
            </p:cNvSpPr>
            <p:nvPr/>
          </p:nvSpPr>
          <p:spPr bwMode="auto">
            <a:xfrm flipV="1">
              <a:off x="5000625" y="14287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pic>
          <p:nvPicPr>
            <p:cNvPr id="21" name="Picture 10"/>
            <p:cNvPicPr>
              <a:picLocks noChangeAspect="1" noChangeArrowheads="1"/>
            </p:cNvPicPr>
            <p:nvPr/>
          </p:nvPicPr>
          <p:blipFill>
            <a:blip r:embed="rId2">
              <a:extLst>
                <a:ext uri="{28A0092B-C50C-407E-A947-70E740481C1C}">
                  <a14:useLocalDpi xmlns:a14="http://schemas.microsoft.com/office/drawing/2010/main" val="0"/>
                </a:ext>
              </a:extLst>
            </a:blip>
            <a:srcRect r="5539"/>
            <a:stretch>
              <a:fillRect/>
            </a:stretch>
          </p:blipFill>
          <p:spPr bwMode="auto">
            <a:xfrm>
              <a:off x="642938" y="2500313"/>
              <a:ext cx="801370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Line 5"/>
            <p:cNvSpPr>
              <a:spLocks noChangeShapeType="1"/>
            </p:cNvSpPr>
            <p:nvPr/>
          </p:nvSpPr>
          <p:spPr bwMode="auto">
            <a:xfrm flipV="1">
              <a:off x="2000250" y="100012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23" name="Line 6"/>
            <p:cNvSpPr>
              <a:spLocks noChangeShapeType="1"/>
            </p:cNvSpPr>
            <p:nvPr/>
          </p:nvSpPr>
          <p:spPr bwMode="auto">
            <a:xfrm flipV="1">
              <a:off x="6929438" y="100012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24" name="Line 7"/>
            <p:cNvSpPr>
              <a:spLocks noChangeShapeType="1"/>
            </p:cNvSpPr>
            <p:nvPr/>
          </p:nvSpPr>
          <p:spPr bwMode="auto">
            <a:xfrm flipH="1" flipV="1">
              <a:off x="2000250" y="1214438"/>
              <a:ext cx="49244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25" name="Rectangle 8"/>
            <p:cNvSpPr>
              <a:spLocks noChangeArrowheads="1"/>
            </p:cNvSpPr>
            <p:nvPr/>
          </p:nvSpPr>
          <p:spPr bwMode="auto">
            <a:xfrm>
              <a:off x="2357438" y="1000125"/>
              <a:ext cx="1709737" cy="434975"/>
            </a:xfrm>
            <a:prstGeom prst="rect">
              <a:avLst/>
            </a:prstGeom>
            <a:solidFill>
              <a:schemeClr val="bg1"/>
            </a:solidFill>
            <a:ln w="381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6" name="Line 9"/>
            <p:cNvSpPr>
              <a:spLocks noChangeShapeType="1"/>
            </p:cNvSpPr>
            <p:nvPr/>
          </p:nvSpPr>
          <p:spPr bwMode="auto">
            <a:xfrm flipV="1">
              <a:off x="2643188" y="100012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27" name="Line 5"/>
            <p:cNvSpPr>
              <a:spLocks noChangeShapeType="1"/>
            </p:cNvSpPr>
            <p:nvPr/>
          </p:nvSpPr>
          <p:spPr bwMode="auto">
            <a:xfrm flipV="1">
              <a:off x="2714625" y="185737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28" name="Line 6"/>
            <p:cNvSpPr>
              <a:spLocks noChangeShapeType="1"/>
            </p:cNvSpPr>
            <p:nvPr/>
          </p:nvSpPr>
          <p:spPr bwMode="auto">
            <a:xfrm flipV="1">
              <a:off x="5072063" y="185737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29" name="Line 7"/>
            <p:cNvSpPr>
              <a:spLocks noChangeShapeType="1"/>
            </p:cNvSpPr>
            <p:nvPr/>
          </p:nvSpPr>
          <p:spPr bwMode="auto">
            <a:xfrm flipH="1" flipV="1">
              <a:off x="2714625" y="2071688"/>
              <a:ext cx="233997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30" name="Rectangle 8"/>
            <p:cNvSpPr>
              <a:spLocks noChangeArrowheads="1"/>
            </p:cNvSpPr>
            <p:nvPr/>
          </p:nvSpPr>
          <p:spPr bwMode="auto">
            <a:xfrm>
              <a:off x="3143250" y="1857375"/>
              <a:ext cx="1495425" cy="434975"/>
            </a:xfrm>
            <a:prstGeom prst="rect">
              <a:avLst/>
            </a:prstGeom>
            <a:solidFill>
              <a:schemeClr val="bg1"/>
            </a:solidFill>
            <a:ln w="381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31" name="Line 9"/>
            <p:cNvSpPr>
              <a:spLocks noChangeShapeType="1"/>
            </p:cNvSpPr>
            <p:nvPr/>
          </p:nvSpPr>
          <p:spPr bwMode="auto">
            <a:xfrm flipV="1">
              <a:off x="3500438" y="1857375"/>
              <a:ext cx="0" cy="479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dirty="0">
                <a:latin typeface="Century Gothic" panose="020B0502020202020204" pitchFamily="34" charset="0"/>
              </a:endParaRPr>
            </a:p>
          </p:txBody>
        </p:sp>
        <p:sp>
          <p:nvSpPr>
            <p:cNvPr id="32" name="TextBox 30"/>
            <p:cNvSpPr txBox="1">
              <a:spLocks noChangeArrowheads="1"/>
            </p:cNvSpPr>
            <p:nvPr/>
          </p:nvSpPr>
          <p:spPr bwMode="auto">
            <a:xfrm>
              <a:off x="367913" y="-47219"/>
              <a:ext cx="890361" cy="22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800" dirty="0"/>
            </a:p>
            <a:p>
              <a:pPr eaLnBrk="1" hangingPunct="1"/>
              <a:r>
                <a:rPr lang="en-GB" altLang="en-US" sz="1800" dirty="0"/>
                <a:t>FILM A</a:t>
              </a:r>
            </a:p>
            <a:p>
              <a:pPr eaLnBrk="1" hangingPunct="1"/>
              <a:endParaRPr lang="en-GB" altLang="en-US" sz="1800" dirty="0"/>
            </a:p>
            <a:p>
              <a:pPr eaLnBrk="1" hangingPunct="1"/>
              <a:endParaRPr lang="en-GB" altLang="en-US" sz="1800" dirty="0"/>
            </a:p>
            <a:p>
              <a:pPr eaLnBrk="1" hangingPunct="1"/>
              <a:r>
                <a:rPr lang="en-GB" altLang="en-US" sz="1800" dirty="0"/>
                <a:t>FILM B</a:t>
              </a:r>
            </a:p>
            <a:p>
              <a:pPr eaLnBrk="1" hangingPunct="1"/>
              <a:endParaRPr lang="en-GB" altLang="en-US" sz="1800" dirty="0"/>
            </a:p>
            <a:p>
              <a:pPr eaLnBrk="1" hangingPunct="1"/>
              <a:endParaRPr lang="en-GB" altLang="en-US" sz="1800" dirty="0"/>
            </a:p>
            <a:p>
              <a:pPr eaLnBrk="1" hangingPunct="1"/>
              <a:r>
                <a:rPr lang="en-GB" altLang="en-US" sz="1800" dirty="0"/>
                <a:t>FILM C</a:t>
              </a:r>
            </a:p>
          </p:txBody>
        </p:sp>
        <p:sp>
          <p:nvSpPr>
            <p:cNvPr id="33" name="TextBox 33"/>
            <p:cNvSpPr txBox="1">
              <a:spLocks noChangeArrowheads="1"/>
            </p:cNvSpPr>
            <p:nvPr/>
          </p:nvSpPr>
          <p:spPr bwMode="auto">
            <a:xfrm>
              <a:off x="2703932" y="3238949"/>
              <a:ext cx="3948833" cy="414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600"/>
                <a:t>Age of film viewer (years)</a:t>
              </a:r>
            </a:p>
          </p:txBody>
        </p:sp>
      </p:grpSp>
      <p:sp>
        <p:nvSpPr>
          <p:cNvPr id="2" name="TextBox 1"/>
          <p:cNvSpPr txBox="1"/>
          <p:nvPr/>
        </p:nvSpPr>
        <p:spPr>
          <a:xfrm>
            <a:off x="113544" y="4545315"/>
            <a:ext cx="4758034" cy="2246769"/>
          </a:xfrm>
          <a:prstGeom prst="rect">
            <a:avLst/>
          </a:prstGeom>
          <a:noFill/>
        </p:spPr>
        <p:txBody>
          <a:bodyPr wrap="none" rtlCol="0">
            <a:spAutoFit/>
          </a:bodyPr>
          <a:lstStyle/>
          <a:p>
            <a:r>
              <a:rPr lang="en-GB" sz="2800" dirty="0">
                <a:latin typeface="Century Gothic" panose="020B0502020202020204" pitchFamily="34" charset="0"/>
              </a:rPr>
              <a:t>What do you notice?</a:t>
            </a:r>
          </a:p>
          <a:p>
            <a:endParaRPr lang="en-GB" sz="2800" dirty="0">
              <a:latin typeface="Century Gothic" panose="020B0502020202020204" pitchFamily="34" charset="0"/>
            </a:endParaRPr>
          </a:p>
          <a:p>
            <a:r>
              <a:rPr lang="en-GB" sz="2800" dirty="0">
                <a:latin typeface="Century Gothic" panose="020B0502020202020204" pitchFamily="34" charset="0"/>
              </a:rPr>
              <a:t>What do think?</a:t>
            </a:r>
          </a:p>
          <a:p>
            <a:endParaRPr lang="en-GB" sz="2800" dirty="0">
              <a:latin typeface="Century Gothic" panose="020B0502020202020204" pitchFamily="34" charset="0"/>
            </a:endParaRPr>
          </a:p>
          <a:p>
            <a:r>
              <a:rPr lang="en-GB" sz="2800" dirty="0">
                <a:latin typeface="Century Gothic" panose="020B0502020202020204" pitchFamily="34" charset="0"/>
              </a:rPr>
              <a:t>What do you want to ask?</a:t>
            </a:r>
          </a:p>
        </p:txBody>
      </p:sp>
    </p:spTree>
    <p:extLst>
      <p:ext uri="{BB962C8B-B14F-4D97-AF65-F5344CB8AC3E}">
        <p14:creationId xmlns:p14="http://schemas.microsoft.com/office/powerpoint/2010/main" val="31542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8F8B07-C0FC-6B49-8C04-E3C4035B8B97}"/>
              </a:ext>
            </a:extLst>
          </p:cNvPr>
          <p:cNvPicPr>
            <a:picLocks noChangeAspect="1"/>
          </p:cNvPicPr>
          <p:nvPr/>
        </p:nvPicPr>
        <p:blipFill>
          <a:blip r:embed="rId2"/>
          <a:stretch>
            <a:fillRect/>
          </a:stretch>
        </p:blipFill>
        <p:spPr>
          <a:xfrm>
            <a:off x="178222" y="3605980"/>
            <a:ext cx="6812514" cy="3076985"/>
          </a:xfrm>
          <a:prstGeom prst="rect">
            <a:avLst/>
          </a:prstGeom>
        </p:spPr>
      </p:pic>
      <p:pic>
        <p:nvPicPr>
          <p:cNvPr id="4" name="Picture 3">
            <a:extLst>
              <a:ext uri="{FF2B5EF4-FFF2-40B4-BE49-F238E27FC236}">
                <a16:creationId xmlns:a16="http://schemas.microsoft.com/office/drawing/2014/main" id="{5A048176-8220-C348-B5AC-1A9283BCA3F8}"/>
              </a:ext>
            </a:extLst>
          </p:cNvPr>
          <p:cNvPicPr>
            <a:picLocks noChangeAspect="1"/>
          </p:cNvPicPr>
          <p:nvPr/>
        </p:nvPicPr>
        <p:blipFill>
          <a:blip r:embed="rId3"/>
          <a:stretch>
            <a:fillRect/>
          </a:stretch>
        </p:blipFill>
        <p:spPr>
          <a:xfrm>
            <a:off x="1351935" y="589834"/>
            <a:ext cx="7620000" cy="2971800"/>
          </a:xfrm>
          <a:prstGeom prst="rect">
            <a:avLst/>
          </a:prstGeom>
        </p:spPr>
      </p:pic>
      <p:sp>
        <p:nvSpPr>
          <p:cNvPr id="5" name="Rectangle 4">
            <a:extLst>
              <a:ext uri="{FF2B5EF4-FFF2-40B4-BE49-F238E27FC236}">
                <a16:creationId xmlns:a16="http://schemas.microsoft.com/office/drawing/2014/main" id="{BB0D2C33-7DEA-8E43-A4E9-AE45D2B9E828}"/>
              </a:ext>
            </a:extLst>
          </p:cNvPr>
          <p:cNvSpPr/>
          <p:nvPr/>
        </p:nvSpPr>
        <p:spPr>
          <a:xfrm>
            <a:off x="1002890" y="3898214"/>
            <a:ext cx="4572000" cy="2031325"/>
          </a:xfrm>
          <a:prstGeom prst="rect">
            <a:avLst/>
          </a:prstGeom>
        </p:spPr>
        <p:txBody>
          <a:bodyPr>
            <a:spAutoFit/>
          </a:bodyPr>
          <a:lstStyle/>
          <a:p>
            <a:r>
              <a:rPr lang="en-GB" dirty="0">
                <a:latin typeface="Georgia" panose="02040502050405020303" pitchFamily="18" charset="0"/>
              </a:rPr>
              <a:t>As far as I can divine here's the answer. A US bank with London gold vaults shifted some of that gold from being "unallocated" to being "allocated". Effectively it moved it on its balance sheet. The gold stayed in the same vault but technically it shifted from UK ownership to US</a:t>
            </a:r>
            <a:endParaRPr lang="en-GB" dirty="0"/>
          </a:p>
        </p:txBody>
      </p:sp>
      <p:sp>
        <p:nvSpPr>
          <p:cNvPr id="2" name="Title 1">
            <a:extLst>
              <a:ext uri="{FF2B5EF4-FFF2-40B4-BE49-F238E27FC236}">
                <a16:creationId xmlns:a16="http://schemas.microsoft.com/office/drawing/2014/main" id="{F1E2212A-1AFF-DA42-A046-9E80B5EE6039}"/>
              </a:ext>
            </a:extLst>
          </p:cNvPr>
          <p:cNvSpPr>
            <a:spLocks noGrp="1"/>
          </p:cNvSpPr>
          <p:nvPr>
            <p:ph type="title"/>
          </p:nvPr>
        </p:nvSpPr>
        <p:spPr>
          <a:xfrm>
            <a:off x="2319184" y="575188"/>
            <a:ext cx="7886700" cy="1325563"/>
          </a:xfrm>
        </p:spPr>
        <p:txBody>
          <a:bodyPr>
            <a:normAutofit/>
          </a:bodyPr>
          <a:lstStyle/>
          <a:p>
            <a:r>
              <a:rPr lang="en-GB" sz="2800" dirty="0"/>
              <a:t>Record breaking year for UK exports </a:t>
            </a:r>
          </a:p>
        </p:txBody>
      </p:sp>
      <p:sp>
        <p:nvSpPr>
          <p:cNvPr id="6" name="TextBox 5">
            <a:extLst>
              <a:ext uri="{FF2B5EF4-FFF2-40B4-BE49-F238E27FC236}">
                <a16:creationId xmlns:a16="http://schemas.microsoft.com/office/drawing/2014/main" id="{C56D6742-711A-E148-874A-B4911E88C5BA}"/>
              </a:ext>
            </a:extLst>
          </p:cNvPr>
          <p:cNvSpPr txBox="1"/>
          <p:nvPr/>
        </p:nvSpPr>
        <p:spPr>
          <a:xfrm>
            <a:off x="103239" y="117987"/>
            <a:ext cx="8847294" cy="461665"/>
          </a:xfrm>
          <a:prstGeom prst="rect">
            <a:avLst/>
          </a:prstGeom>
          <a:noFill/>
        </p:spPr>
        <p:txBody>
          <a:bodyPr wrap="none" rtlCol="0">
            <a:spAutoFit/>
          </a:bodyPr>
          <a:lstStyle/>
          <a:p>
            <a:r>
              <a:rPr lang="en-GB" sz="2400" dirty="0"/>
              <a:t>A story about a chart…. @</a:t>
            </a:r>
            <a:r>
              <a:rPr lang="en-GB" sz="2400" dirty="0" err="1"/>
              <a:t>edconwaysky</a:t>
            </a:r>
            <a:r>
              <a:rPr lang="en-GB" sz="2400" dirty="0"/>
              <a:t>     Data from ONS</a:t>
            </a:r>
          </a:p>
        </p:txBody>
      </p:sp>
    </p:spTree>
    <p:extLst>
      <p:ext uri="{BB962C8B-B14F-4D97-AF65-F5344CB8AC3E}">
        <p14:creationId xmlns:p14="http://schemas.microsoft.com/office/powerpoint/2010/main" val="161178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Christmas Lectures 2019: How to Get Lucky - Hannah Fry">
            <a:hlinkClick r:id="" action="ppaction://media"/>
            <a:extLst>
              <a:ext uri="{FF2B5EF4-FFF2-40B4-BE49-F238E27FC236}">
                <a16:creationId xmlns:a16="http://schemas.microsoft.com/office/drawing/2014/main" id="{B45EDEC1-E19D-2908-026B-52EB82050B28}"/>
              </a:ext>
            </a:extLst>
          </p:cNvPr>
          <p:cNvPicPr>
            <a:picLocks noRot="1" noChangeAspect="1"/>
          </p:cNvPicPr>
          <p:nvPr>
            <a:videoFile r:link="rId1"/>
          </p:nvPr>
        </p:nvPicPr>
        <p:blipFill>
          <a:blip r:embed="rId3"/>
          <a:stretch>
            <a:fillRect/>
          </a:stretch>
        </p:blipFill>
        <p:spPr>
          <a:xfrm>
            <a:off x="825500" y="1073150"/>
            <a:ext cx="7833540" cy="4425950"/>
          </a:xfrm>
          <a:prstGeom prst="rect">
            <a:avLst/>
          </a:prstGeom>
        </p:spPr>
      </p:pic>
      <p:sp>
        <p:nvSpPr>
          <p:cNvPr id="5" name="Title 4">
            <a:extLst>
              <a:ext uri="{FF2B5EF4-FFF2-40B4-BE49-F238E27FC236}">
                <a16:creationId xmlns:a16="http://schemas.microsoft.com/office/drawing/2014/main" id="{599339DB-46FD-3E0E-85FC-478742B51F16}"/>
              </a:ext>
            </a:extLst>
          </p:cNvPr>
          <p:cNvSpPr>
            <a:spLocks noGrp="1"/>
          </p:cNvSpPr>
          <p:nvPr>
            <p:ph type="title"/>
          </p:nvPr>
        </p:nvSpPr>
        <p:spPr/>
        <p:txBody>
          <a:bodyPr/>
          <a:lstStyle/>
          <a:p>
            <a:endParaRPr lang="en-GB" dirty="0"/>
          </a:p>
        </p:txBody>
      </p:sp>
      <p:sp>
        <p:nvSpPr>
          <p:cNvPr id="6" name="Title 1">
            <a:extLst>
              <a:ext uri="{FF2B5EF4-FFF2-40B4-BE49-F238E27FC236}">
                <a16:creationId xmlns:a16="http://schemas.microsoft.com/office/drawing/2014/main" id="{5AA28067-2744-4FC2-4739-6644DB47DF9B}"/>
              </a:ext>
            </a:extLst>
          </p:cNvPr>
          <p:cNvSpPr txBox="1">
            <a:spLocks/>
          </p:cNvSpPr>
          <p:nvPr/>
        </p:nvSpPr>
        <p:spPr>
          <a:xfrm>
            <a:off x="170270" y="33337"/>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latin typeface="Architects Daughter" pitchFamily="2" charset="77"/>
              </a:rPr>
              <a:t>Data as a starting point</a:t>
            </a:r>
          </a:p>
        </p:txBody>
      </p:sp>
    </p:spTree>
    <p:extLst>
      <p:ext uri="{BB962C8B-B14F-4D97-AF65-F5344CB8AC3E}">
        <p14:creationId xmlns:p14="http://schemas.microsoft.com/office/powerpoint/2010/main" val="61642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004048" y="152591"/>
            <a:ext cx="3561080" cy="1629260"/>
          </a:xfrm>
        </p:spPr>
        <p:txBody>
          <a:bodyPr>
            <a:noAutofit/>
          </a:bodyPr>
          <a:lstStyle/>
          <a:p>
            <a:pPr marL="0" indent="0" algn="ctr">
              <a:buNone/>
            </a:pPr>
            <a:r>
              <a:rPr lang="en-GB" sz="2800" dirty="0">
                <a:latin typeface="Century Gothic" panose="020B0502020202020204" pitchFamily="34" charset="0"/>
              </a:rPr>
              <a:t>Interpreting:</a:t>
            </a:r>
          </a:p>
          <a:p>
            <a:pPr marL="0" indent="0" algn="ctr">
              <a:buNone/>
            </a:pPr>
            <a:r>
              <a:rPr lang="en-GB" sz="2800" dirty="0">
                <a:latin typeface="Century Gothic" panose="020B0502020202020204" pitchFamily="34" charset="0"/>
              </a:rPr>
              <a:t>European birth and death rates</a:t>
            </a:r>
          </a:p>
        </p:txBody>
      </p:sp>
      <p:sp>
        <p:nvSpPr>
          <p:cNvPr id="3" name="Text Placeholder 2"/>
          <p:cNvSpPr>
            <a:spLocks noGrp="1"/>
          </p:cNvSpPr>
          <p:nvPr>
            <p:ph type="body" sz="quarter" idx="12"/>
          </p:nvPr>
        </p:nvSpPr>
        <p:spPr>
          <a:xfrm>
            <a:off x="467544" y="4989469"/>
            <a:ext cx="8424936" cy="1272559"/>
          </a:xfrm>
        </p:spPr>
        <p:txBody>
          <a:bodyPr>
            <a:normAutofit fontScale="77500" lnSpcReduction="20000"/>
          </a:bodyPr>
          <a:lstStyle/>
          <a:p>
            <a:pPr marL="0" indent="0">
              <a:buNone/>
            </a:pPr>
            <a:r>
              <a:rPr lang="en-GB" sz="2400" dirty="0">
                <a:solidFill>
                  <a:srgbClr val="FF0000"/>
                </a:solidFill>
                <a:latin typeface="Century Gothic" panose="020B0502020202020204" pitchFamily="34" charset="0"/>
                <a:cs typeface="Comic Sans MS"/>
              </a:rPr>
              <a:t>Use these histograms to compile grouped frequency tables. </a:t>
            </a:r>
          </a:p>
          <a:p>
            <a:pPr marL="0" indent="0">
              <a:buNone/>
            </a:pPr>
            <a:r>
              <a:rPr lang="en-GB" sz="2400" dirty="0">
                <a:solidFill>
                  <a:srgbClr val="FF0000"/>
                </a:solidFill>
                <a:latin typeface="Century Gothic" panose="020B0502020202020204" pitchFamily="34" charset="0"/>
                <a:cs typeface="Comic Sans MS"/>
              </a:rPr>
              <a:t>Compare European birth rates to death rates.</a:t>
            </a:r>
          </a:p>
          <a:p>
            <a:pPr marL="0" indent="0">
              <a:buNone/>
            </a:pPr>
            <a:r>
              <a:rPr lang="en-GB" sz="2400" dirty="0">
                <a:solidFill>
                  <a:srgbClr val="FF0000"/>
                </a:solidFill>
                <a:latin typeface="Century Gothic" panose="020B0502020202020204" pitchFamily="34" charset="0"/>
                <a:cs typeface="Comic Sans MS"/>
              </a:rPr>
              <a:t>What questions do you have about these comparisons.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2776" y="1412776"/>
            <a:ext cx="3759184" cy="3427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27983" y="1412775"/>
            <a:ext cx="4073317" cy="3427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3"/>
          </p:nvPr>
        </p:nvSpPr>
        <p:spPr/>
        <p:txBody>
          <a:bodyPr/>
          <a:lstStyle/>
          <a:p>
            <a:fld id="{11CE413A-A432-B14C-9C70-454DB40E3CD4}" type="slidenum">
              <a:rPr lang="en-US" smtClean="0"/>
              <a:pPr/>
              <a:t>44</a:t>
            </a:fld>
            <a:endParaRPr lang="en-US" dirty="0"/>
          </a:p>
        </p:txBody>
      </p:sp>
      <p:sp>
        <p:nvSpPr>
          <p:cNvPr id="5" name="TextBox 4"/>
          <p:cNvSpPr txBox="1"/>
          <p:nvPr/>
        </p:nvSpPr>
        <p:spPr>
          <a:xfrm>
            <a:off x="203689" y="3933056"/>
            <a:ext cx="527709" cy="307777"/>
          </a:xfrm>
          <a:prstGeom prst="rect">
            <a:avLst/>
          </a:prstGeom>
          <a:noFill/>
        </p:spPr>
        <p:txBody>
          <a:bodyPr wrap="none" rtlCol="0">
            <a:spAutoFit/>
          </a:bodyPr>
          <a:lstStyle/>
          <a:p>
            <a:r>
              <a:rPr lang="en-GB" sz="1400" dirty="0">
                <a:latin typeface="Century Gothic" panose="020B0502020202020204" pitchFamily="34" charset="0"/>
              </a:rPr>
              <a:t>1.67</a:t>
            </a:r>
          </a:p>
        </p:txBody>
      </p:sp>
    </p:spTree>
    <p:extLst>
      <p:ext uri="{BB962C8B-B14F-4D97-AF65-F5344CB8AC3E}">
        <p14:creationId xmlns:p14="http://schemas.microsoft.com/office/powerpoint/2010/main" val="30016704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1540" y="116632"/>
            <a:ext cx="8280920" cy="830997"/>
          </a:xfrm>
          <a:prstGeom prst="rect">
            <a:avLst/>
          </a:prstGeom>
          <a:noFill/>
        </p:spPr>
        <p:txBody>
          <a:bodyPr wrap="square" rtlCol="0">
            <a:spAutoFit/>
          </a:bodyPr>
          <a:lstStyle/>
          <a:p>
            <a:r>
              <a:rPr lang="en-GB" sz="2400" dirty="0"/>
              <a:t>What can you discover about the gender parity for different regions of the world?</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7066"/>
            <a:ext cx="9144000" cy="5571296"/>
          </a:xfrm>
          <a:prstGeom prst="rect">
            <a:avLst/>
          </a:prstGeom>
        </p:spPr>
      </p:pic>
    </p:spTree>
    <p:extLst>
      <p:ext uri="{BB962C8B-B14F-4D97-AF65-F5344CB8AC3E}">
        <p14:creationId xmlns:p14="http://schemas.microsoft.com/office/powerpoint/2010/main" val="3525060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32656"/>
            <a:ext cx="7449590" cy="4448796"/>
          </a:xfrm>
          <a:prstGeom prst="rect">
            <a:avLst/>
          </a:prstGeom>
        </p:spPr>
      </p:pic>
    </p:spTree>
    <p:extLst>
      <p:ext uri="{BB962C8B-B14F-4D97-AF65-F5344CB8AC3E}">
        <p14:creationId xmlns:p14="http://schemas.microsoft.com/office/powerpoint/2010/main" val="3689849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EF0824-503B-B04A-AC26-855A30588A3E}"/>
              </a:ext>
            </a:extLst>
          </p:cNvPr>
          <p:cNvPicPr>
            <a:picLocks noChangeAspect="1"/>
          </p:cNvPicPr>
          <p:nvPr/>
        </p:nvPicPr>
        <p:blipFill>
          <a:blip r:embed="rId2"/>
          <a:stretch>
            <a:fillRect/>
          </a:stretch>
        </p:blipFill>
        <p:spPr>
          <a:xfrm>
            <a:off x="521536" y="0"/>
            <a:ext cx="2201574" cy="6858000"/>
          </a:xfrm>
          <a:prstGeom prst="rect">
            <a:avLst/>
          </a:prstGeom>
        </p:spPr>
      </p:pic>
      <p:pic>
        <p:nvPicPr>
          <p:cNvPr id="3" name="Picture 2">
            <a:extLst>
              <a:ext uri="{FF2B5EF4-FFF2-40B4-BE49-F238E27FC236}">
                <a16:creationId xmlns:a16="http://schemas.microsoft.com/office/drawing/2014/main" id="{4AA4AEB1-1D07-4A45-BB07-A3E252C15A13}"/>
              </a:ext>
            </a:extLst>
          </p:cNvPr>
          <p:cNvPicPr>
            <a:picLocks noChangeAspect="1"/>
          </p:cNvPicPr>
          <p:nvPr/>
        </p:nvPicPr>
        <p:blipFill>
          <a:blip r:embed="rId3"/>
          <a:stretch>
            <a:fillRect/>
          </a:stretch>
        </p:blipFill>
        <p:spPr>
          <a:xfrm>
            <a:off x="294967" y="2705387"/>
            <a:ext cx="8554065" cy="3429941"/>
          </a:xfrm>
          <a:prstGeom prst="rect">
            <a:avLst/>
          </a:prstGeom>
        </p:spPr>
      </p:pic>
      <p:sp>
        <p:nvSpPr>
          <p:cNvPr id="5" name="TextBox 4">
            <a:extLst>
              <a:ext uri="{FF2B5EF4-FFF2-40B4-BE49-F238E27FC236}">
                <a16:creationId xmlns:a16="http://schemas.microsoft.com/office/drawing/2014/main" id="{275D95B2-41C4-2D47-9525-29C2E2F4B439}"/>
              </a:ext>
            </a:extLst>
          </p:cNvPr>
          <p:cNvSpPr txBox="1"/>
          <p:nvPr/>
        </p:nvSpPr>
        <p:spPr>
          <a:xfrm>
            <a:off x="4204402" y="403892"/>
            <a:ext cx="4758034" cy="1384995"/>
          </a:xfrm>
          <a:prstGeom prst="rect">
            <a:avLst/>
          </a:prstGeom>
          <a:noFill/>
        </p:spPr>
        <p:txBody>
          <a:bodyPr wrap="none" rtlCol="0">
            <a:spAutoFit/>
          </a:bodyPr>
          <a:lstStyle/>
          <a:p>
            <a:r>
              <a:rPr lang="en-GB" sz="2800" dirty="0">
                <a:latin typeface="Century Gothic" panose="020B0502020202020204" pitchFamily="34" charset="0"/>
              </a:rPr>
              <a:t>What do you notice?</a:t>
            </a:r>
          </a:p>
          <a:p>
            <a:endParaRPr lang="en-GB" sz="2800" dirty="0">
              <a:latin typeface="Century Gothic" panose="020B0502020202020204" pitchFamily="34" charset="0"/>
            </a:endParaRPr>
          </a:p>
          <a:p>
            <a:r>
              <a:rPr lang="en-GB" sz="2800" dirty="0">
                <a:latin typeface="Century Gothic" panose="020B0502020202020204" pitchFamily="34" charset="0"/>
              </a:rPr>
              <a:t>What do you want to ask?</a:t>
            </a:r>
          </a:p>
        </p:txBody>
      </p:sp>
    </p:spTree>
    <p:extLst>
      <p:ext uri="{BB962C8B-B14F-4D97-AF65-F5344CB8AC3E}">
        <p14:creationId xmlns:p14="http://schemas.microsoft.com/office/powerpoint/2010/main" val="22935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562EE0F-544B-DBCB-4137-99148ACD61C7}"/>
              </a:ext>
            </a:extLst>
          </p:cNvPr>
          <p:cNvSpPr txBox="1">
            <a:spLocks/>
          </p:cNvSpPr>
          <p:nvPr/>
        </p:nvSpPr>
        <p:spPr>
          <a:xfrm>
            <a:off x="241300" y="-162776"/>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latin typeface="Architects Daughter" pitchFamily="2" charset="77"/>
              </a:rPr>
              <a:t>Where can we get data from?</a:t>
            </a:r>
          </a:p>
        </p:txBody>
      </p:sp>
      <p:pic>
        <p:nvPicPr>
          <p:cNvPr id="4" name="Picture 3">
            <a:extLst>
              <a:ext uri="{FF2B5EF4-FFF2-40B4-BE49-F238E27FC236}">
                <a16:creationId xmlns:a16="http://schemas.microsoft.com/office/drawing/2014/main" id="{A5CBDEF0-ABA7-A596-B6CF-15F45B34D18A}"/>
              </a:ext>
            </a:extLst>
          </p:cNvPr>
          <p:cNvPicPr>
            <a:picLocks noChangeAspect="1"/>
          </p:cNvPicPr>
          <p:nvPr/>
        </p:nvPicPr>
        <p:blipFill>
          <a:blip r:embed="rId2"/>
          <a:stretch>
            <a:fillRect/>
          </a:stretch>
        </p:blipFill>
        <p:spPr>
          <a:xfrm>
            <a:off x="241300" y="704047"/>
            <a:ext cx="6460832" cy="3590794"/>
          </a:xfrm>
          <a:prstGeom prst="rect">
            <a:avLst/>
          </a:prstGeom>
        </p:spPr>
      </p:pic>
      <p:sp>
        <p:nvSpPr>
          <p:cNvPr id="5" name="TextBox 4">
            <a:extLst>
              <a:ext uri="{FF2B5EF4-FFF2-40B4-BE49-F238E27FC236}">
                <a16:creationId xmlns:a16="http://schemas.microsoft.com/office/drawing/2014/main" id="{05A1E8EB-CCAD-6C79-3893-27D99EA48B6D}"/>
              </a:ext>
            </a:extLst>
          </p:cNvPr>
          <p:cNvSpPr txBox="1"/>
          <p:nvPr/>
        </p:nvSpPr>
        <p:spPr>
          <a:xfrm>
            <a:off x="6843707" y="554686"/>
            <a:ext cx="2921000" cy="954107"/>
          </a:xfrm>
          <a:prstGeom prst="rect">
            <a:avLst/>
          </a:prstGeom>
          <a:noFill/>
        </p:spPr>
        <p:txBody>
          <a:bodyPr wrap="square" rtlCol="0">
            <a:spAutoFit/>
          </a:bodyPr>
          <a:lstStyle/>
          <a:p>
            <a:r>
              <a:rPr lang="en-GB" sz="2800" dirty="0" err="1"/>
              <a:t>Alevel</a:t>
            </a:r>
            <a:r>
              <a:rPr lang="en-GB" sz="2800" dirty="0"/>
              <a:t> Large Data Sets</a:t>
            </a:r>
          </a:p>
        </p:txBody>
      </p:sp>
      <p:pic>
        <p:nvPicPr>
          <p:cNvPr id="6" name="Picture 5">
            <a:extLst>
              <a:ext uri="{FF2B5EF4-FFF2-40B4-BE49-F238E27FC236}">
                <a16:creationId xmlns:a16="http://schemas.microsoft.com/office/drawing/2014/main" id="{81DDE790-EBC8-703D-845D-BEAE2BBD5683}"/>
              </a:ext>
            </a:extLst>
          </p:cNvPr>
          <p:cNvPicPr>
            <a:picLocks noChangeAspect="1"/>
          </p:cNvPicPr>
          <p:nvPr/>
        </p:nvPicPr>
        <p:blipFill>
          <a:blip r:embed="rId3"/>
          <a:stretch>
            <a:fillRect/>
          </a:stretch>
        </p:blipFill>
        <p:spPr>
          <a:xfrm>
            <a:off x="2984500" y="1450809"/>
            <a:ext cx="5918200" cy="2419321"/>
          </a:xfrm>
          <a:prstGeom prst="rect">
            <a:avLst/>
          </a:prstGeom>
        </p:spPr>
      </p:pic>
      <p:pic>
        <p:nvPicPr>
          <p:cNvPr id="7" name="Picture 6">
            <a:extLst>
              <a:ext uri="{FF2B5EF4-FFF2-40B4-BE49-F238E27FC236}">
                <a16:creationId xmlns:a16="http://schemas.microsoft.com/office/drawing/2014/main" id="{C3A59B6B-3FFB-92C9-88C6-1911C6EBF92D}"/>
              </a:ext>
            </a:extLst>
          </p:cNvPr>
          <p:cNvPicPr>
            <a:picLocks noChangeAspect="1"/>
          </p:cNvPicPr>
          <p:nvPr/>
        </p:nvPicPr>
        <p:blipFill>
          <a:blip r:embed="rId4"/>
          <a:stretch>
            <a:fillRect/>
          </a:stretch>
        </p:blipFill>
        <p:spPr>
          <a:xfrm>
            <a:off x="1181100" y="2967325"/>
            <a:ext cx="7264400" cy="3356422"/>
          </a:xfrm>
          <a:prstGeom prst="rect">
            <a:avLst/>
          </a:prstGeom>
        </p:spPr>
      </p:pic>
      <p:pic>
        <p:nvPicPr>
          <p:cNvPr id="8" name="Picture 7">
            <a:extLst>
              <a:ext uri="{FF2B5EF4-FFF2-40B4-BE49-F238E27FC236}">
                <a16:creationId xmlns:a16="http://schemas.microsoft.com/office/drawing/2014/main" id="{CB841778-CDF8-022A-B6A9-BD301BCD5FC1}"/>
              </a:ext>
            </a:extLst>
          </p:cNvPr>
          <p:cNvPicPr>
            <a:picLocks noChangeAspect="1"/>
          </p:cNvPicPr>
          <p:nvPr/>
        </p:nvPicPr>
        <p:blipFill>
          <a:blip r:embed="rId5"/>
          <a:stretch>
            <a:fillRect/>
          </a:stretch>
        </p:blipFill>
        <p:spPr>
          <a:xfrm>
            <a:off x="1630968" y="2187848"/>
            <a:ext cx="4942263" cy="3789276"/>
          </a:xfrm>
          <a:prstGeom prst="rect">
            <a:avLst/>
          </a:prstGeom>
        </p:spPr>
      </p:pic>
      <p:pic>
        <p:nvPicPr>
          <p:cNvPr id="9" name="Picture 8">
            <a:extLst>
              <a:ext uri="{FF2B5EF4-FFF2-40B4-BE49-F238E27FC236}">
                <a16:creationId xmlns:a16="http://schemas.microsoft.com/office/drawing/2014/main" id="{89B3B51A-7B1D-B116-E63E-B389FC57840D}"/>
              </a:ext>
            </a:extLst>
          </p:cNvPr>
          <p:cNvPicPr>
            <a:picLocks noChangeAspect="1"/>
          </p:cNvPicPr>
          <p:nvPr/>
        </p:nvPicPr>
        <p:blipFill>
          <a:blip r:embed="rId6"/>
          <a:stretch>
            <a:fillRect/>
          </a:stretch>
        </p:blipFill>
        <p:spPr>
          <a:xfrm>
            <a:off x="3506792" y="3870130"/>
            <a:ext cx="4797415" cy="3086954"/>
          </a:xfrm>
          <a:prstGeom prst="rect">
            <a:avLst/>
          </a:prstGeom>
        </p:spPr>
      </p:pic>
    </p:spTree>
    <p:extLst>
      <p:ext uri="{BB962C8B-B14F-4D97-AF65-F5344CB8AC3E}">
        <p14:creationId xmlns:p14="http://schemas.microsoft.com/office/powerpoint/2010/main" val="239554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F90544-4C63-72E1-465E-2B5DE580AA58}"/>
              </a:ext>
            </a:extLst>
          </p:cNvPr>
          <p:cNvPicPr>
            <a:picLocks noChangeAspect="1"/>
          </p:cNvPicPr>
          <p:nvPr/>
        </p:nvPicPr>
        <p:blipFill>
          <a:blip r:embed="rId2"/>
          <a:stretch>
            <a:fillRect/>
          </a:stretch>
        </p:blipFill>
        <p:spPr>
          <a:xfrm>
            <a:off x="402664" y="1176234"/>
            <a:ext cx="7727639" cy="5499248"/>
          </a:xfrm>
          <a:prstGeom prst="rect">
            <a:avLst/>
          </a:prstGeom>
        </p:spPr>
      </p:pic>
      <p:sp>
        <p:nvSpPr>
          <p:cNvPr id="3" name="Title 1">
            <a:extLst>
              <a:ext uri="{FF2B5EF4-FFF2-40B4-BE49-F238E27FC236}">
                <a16:creationId xmlns:a16="http://schemas.microsoft.com/office/drawing/2014/main" id="{00C09FB1-6E6C-3BF0-306C-7A37BDA02280}"/>
              </a:ext>
            </a:extLst>
          </p:cNvPr>
          <p:cNvSpPr txBox="1">
            <a:spLocks/>
          </p:cNvSpPr>
          <p:nvPr/>
        </p:nvSpPr>
        <p:spPr>
          <a:xfrm>
            <a:off x="241300" y="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latin typeface="Architects Daughter" pitchFamily="2" charset="77"/>
              </a:rPr>
              <a:t>From sampling to representation to analysis to critical analysis</a:t>
            </a:r>
          </a:p>
        </p:txBody>
      </p:sp>
      <p:pic>
        <p:nvPicPr>
          <p:cNvPr id="4" name="Picture 3">
            <a:extLst>
              <a:ext uri="{FF2B5EF4-FFF2-40B4-BE49-F238E27FC236}">
                <a16:creationId xmlns:a16="http://schemas.microsoft.com/office/drawing/2014/main" id="{8A1469A8-7267-4F44-996D-8F817A0D3DFF}"/>
              </a:ext>
            </a:extLst>
          </p:cNvPr>
          <p:cNvPicPr>
            <a:picLocks noChangeAspect="1"/>
          </p:cNvPicPr>
          <p:nvPr/>
        </p:nvPicPr>
        <p:blipFill>
          <a:blip r:embed="rId3"/>
          <a:stretch>
            <a:fillRect/>
          </a:stretch>
        </p:blipFill>
        <p:spPr>
          <a:xfrm>
            <a:off x="0" y="2512552"/>
            <a:ext cx="9144000" cy="1832896"/>
          </a:xfrm>
          <a:prstGeom prst="rect">
            <a:avLst/>
          </a:prstGeom>
        </p:spPr>
      </p:pic>
    </p:spTree>
    <p:extLst>
      <p:ext uri="{BB962C8B-B14F-4D97-AF65-F5344CB8AC3E}">
        <p14:creationId xmlns:p14="http://schemas.microsoft.com/office/powerpoint/2010/main" val="221311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2081E-D538-C4DD-A5AA-CA6E15E2ACF6}"/>
              </a:ext>
            </a:extLst>
          </p:cNvPr>
          <p:cNvSpPr txBox="1">
            <a:spLocks/>
          </p:cNvSpPr>
          <p:nvPr/>
        </p:nvSpPr>
        <p:spPr>
          <a:xfrm>
            <a:off x="1257300" y="319692"/>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Standard Deviation</a:t>
            </a:r>
          </a:p>
        </p:txBody>
      </p:sp>
      <p:pic>
        <p:nvPicPr>
          <p:cNvPr id="3" name="Picture 2">
            <a:extLst>
              <a:ext uri="{FF2B5EF4-FFF2-40B4-BE49-F238E27FC236}">
                <a16:creationId xmlns:a16="http://schemas.microsoft.com/office/drawing/2014/main" id="{2006891E-74C0-4F13-0932-A75C60431BAF}"/>
              </a:ext>
            </a:extLst>
          </p:cNvPr>
          <p:cNvPicPr>
            <a:picLocks noChangeAspect="1"/>
          </p:cNvPicPr>
          <p:nvPr/>
        </p:nvPicPr>
        <p:blipFill>
          <a:blip r:embed="rId2"/>
          <a:stretch>
            <a:fillRect/>
          </a:stretch>
        </p:blipFill>
        <p:spPr>
          <a:xfrm>
            <a:off x="519952" y="1286434"/>
            <a:ext cx="5251873" cy="5251873"/>
          </a:xfrm>
          <a:prstGeom prst="rect">
            <a:avLst/>
          </a:prstGeom>
        </p:spPr>
      </p:pic>
      <p:pic>
        <p:nvPicPr>
          <p:cNvPr id="4" name="Picture 3">
            <a:extLst>
              <a:ext uri="{FF2B5EF4-FFF2-40B4-BE49-F238E27FC236}">
                <a16:creationId xmlns:a16="http://schemas.microsoft.com/office/drawing/2014/main" id="{A158AF04-B855-F873-729C-EF1811327D87}"/>
              </a:ext>
            </a:extLst>
          </p:cNvPr>
          <p:cNvPicPr>
            <a:picLocks noChangeAspect="1"/>
          </p:cNvPicPr>
          <p:nvPr/>
        </p:nvPicPr>
        <p:blipFill>
          <a:blip r:embed="rId3"/>
          <a:stretch>
            <a:fillRect/>
          </a:stretch>
        </p:blipFill>
        <p:spPr>
          <a:xfrm>
            <a:off x="2702577" y="3893583"/>
            <a:ext cx="1869423" cy="1869423"/>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55A6807-6776-D639-BEE5-4377B08D6EEE}"/>
                  </a:ext>
                </a:extLst>
              </p:cNvPr>
              <p:cNvSpPr txBox="1"/>
              <p:nvPr/>
            </p:nvSpPr>
            <p:spPr>
              <a:xfrm>
                <a:off x="1057111" y="3204484"/>
                <a:ext cx="1822076" cy="707886"/>
              </a:xfrm>
              <a:prstGeom prst="rect">
                <a:avLst/>
              </a:prstGeom>
              <a:noFill/>
            </p:spPr>
            <p:txBody>
              <a:bodyPr wrap="square">
                <a:spAutoFit/>
              </a:bodyPr>
              <a:lstStyle/>
              <a:p>
                <a:pPr marL="0" marR="0">
                  <a:spcBef>
                    <a:spcPts val="0"/>
                  </a:spcBef>
                  <a:spcAft>
                    <a:spcPts val="0"/>
                  </a:spcAft>
                </a:pPr>
                <a14:m>
                  <m:oMathPara xmlns:m="http://schemas.openxmlformats.org/officeDocument/2006/math">
                    <m:oMathParaPr>
                      <m:jc m:val="centerGroup"/>
                    </m:oMathParaPr>
                    <m:oMath xmlns:m="http://schemas.openxmlformats.org/officeDocument/2006/math">
                      <m:sSub>
                        <m:sSubPr>
                          <m:ctrlPr>
                            <a:rPr lang="x-none" sz="4000" i="1" smtClean="0">
                              <a:effectLst/>
                              <a:latin typeface="Cambria Math" panose="02040503050406030204" pitchFamily="18" charset="0"/>
                            </a:rPr>
                          </m:ctrlPr>
                        </m:sSubPr>
                        <m:e>
                          <m:r>
                            <a:rPr lang="x-none" sz="4000">
                              <a:effectLst/>
                              <a:latin typeface="Cambria Math" panose="02040503050406030204" pitchFamily="18" charset="0"/>
                            </a:rPr>
                            <m:t>𝜎</m:t>
                          </m:r>
                        </m:e>
                        <m:sub>
                          <m:r>
                            <a:rPr lang="x-none" sz="4000">
                              <a:effectLst/>
                              <a:latin typeface="Cambria Math" panose="02040503050406030204" pitchFamily="18" charset="0"/>
                            </a:rPr>
                            <m:t>𝑥</m:t>
                          </m:r>
                        </m:sub>
                      </m:sSub>
                    </m:oMath>
                  </m:oMathPara>
                </a14:m>
                <a:endParaRPr lang="x-none" sz="4000">
                  <a:effectLst/>
                  <a:latin typeface="Century Gothic" panose="020B0502020202020204" pitchFamily="34" charset="0"/>
                </a:endParaRPr>
              </a:p>
            </p:txBody>
          </p:sp>
        </mc:Choice>
        <mc:Fallback xmlns="">
          <p:sp>
            <p:nvSpPr>
              <p:cNvPr id="6" name="TextBox 5">
                <a:extLst>
                  <a:ext uri="{FF2B5EF4-FFF2-40B4-BE49-F238E27FC236}">
                    <a16:creationId xmlns:a16="http://schemas.microsoft.com/office/drawing/2014/main" id="{E55A6807-6776-D639-BEE5-4377B08D6EEE}"/>
                  </a:ext>
                </a:extLst>
              </p:cNvPr>
              <p:cNvSpPr txBox="1">
                <a:spLocks noRot="1" noChangeAspect="1" noMove="1" noResize="1" noEditPoints="1" noAdjustHandles="1" noChangeArrowheads="1" noChangeShapeType="1" noTextEdit="1"/>
              </p:cNvSpPr>
              <p:nvPr/>
            </p:nvSpPr>
            <p:spPr>
              <a:xfrm>
                <a:off x="1057111" y="3204484"/>
                <a:ext cx="1822076" cy="707886"/>
              </a:xfrm>
              <a:prstGeom prst="rect">
                <a:avLst/>
              </a:prstGeom>
              <a:blipFill>
                <a:blip r:embed="rId4"/>
                <a:stretch>
                  <a:fillRect b="-5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0ACBFA8-8299-77EC-2941-B071BF7A4F01}"/>
                  </a:ext>
                </a:extLst>
              </p:cNvPr>
              <p:cNvSpPr txBox="1"/>
              <p:nvPr/>
            </p:nvSpPr>
            <p:spPr>
              <a:xfrm>
                <a:off x="2879187" y="4651467"/>
                <a:ext cx="1627094" cy="584775"/>
              </a:xfrm>
              <a:prstGeom prst="rect">
                <a:avLst/>
              </a:prstGeom>
              <a:noFill/>
            </p:spPr>
            <p:txBody>
              <a:bodyPr wrap="square">
                <a:spAutoFit/>
              </a:bodyPr>
              <a:lstStyle/>
              <a:p>
                <a:pPr marL="0" marR="0">
                  <a:spcBef>
                    <a:spcPts val="0"/>
                  </a:spcBef>
                  <a:spcAft>
                    <a:spcPts val="0"/>
                  </a:spcAft>
                </a:pPr>
                <a14:m>
                  <m:oMathPara xmlns:m="http://schemas.openxmlformats.org/officeDocument/2006/math">
                    <m:oMathParaPr>
                      <m:jc m:val="centerGroup"/>
                    </m:oMathParaPr>
                    <m:oMath xmlns:m="http://schemas.openxmlformats.org/officeDocument/2006/math">
                      <m:sSub>
                        <m:sSubPr>
                          <m:ctrlPr>
                            <a:rPr lang="x-none" sz="3200" i="1" smtClean="0">
                              <a:effectLst/>
                              <a:latin typeface="Cambria Math" panose="02040503050406030204" pitchFamily="18" charset="0"/>
                            </a:rPr>
                          </m:ctrlPr>
                        </m:sSubPr>
                        <m:e>
                          <m:r>
                            <a:rPr lang="x-none" sz="3200">
                              <a:effectLst/>
                              <a:latin typeface="Cambria Math" panose="02040503050406030204" pitchFamily="18" charset="0"/>
                            </a:rPr>
                            <m:t>𝑆</m:t>
                          </m:r>
                        </m:e>
                        <m:sub>
                          <m:r>
                            <a:rPr lang="x-none" sz="3200">
                              <a:effectLst/>
                              <a:latin typeface="Cambria Math" panose="02040503050406030204" pitchFamily="18" charset="0"/>
                            </a:rPr>
                            <m:t>𝑥</m:t>
                          </m:r>
                        </m:sub>
                      </m:sSub>
                    </m:oMath>
                  </m:oMathPara>
                </a14:m>
                <a:endParaRPr lang="x-none" sz="3200">
                  <a:effectLst/>
                  <a:latin typeface="Century Gothic" panose="020B0502020202020204" pitchFamily="34" charset="0"/>
                </a:endParaRPr>
              </a:p>
            </p:txBody>
          </p:sp>
        </mc:Choice>
        <mc:Fallback xmlns="">
          <p:sp>
            <p:nvSpPr>
              <p:cNvPr id="8" name="TextBox 7">
                <a:extLst>
                  <a:ext uri="{FF2B5EF4-FFF2-40B4-BE49-F238E27FC236}">
                    <a16:creationId xmlns:a16="http://schemas.microsoft.com/office/drawing/2014/main" id="{B0ACBFA8-8299-77EC-2941-B071BF7A4F01}"/>
                  </a:ext>
                </a:extLst>
              </p:cNvPr>
              <p:cNvSpPr txBox="1">
                <a:spLocks noRot="1" noChangeAspect="1" noMove="1" noResize="1" noEditPoints="1" noAdjustHandles="1" noChangeArrowheads="1" noChangeShapeType="1" noTextEdit="1"/>
              </p:cNvSpPr>
              <p:nvPr/>
            </p:nvSpPr>
            <p:spPr>
              <a:xfrm>
                <a:off x="2879187" y="4651467"/>
                <a:ext cx="1627094" cy="584775"/>
              </a:xfrm>
              <a:prstGeom prst="rect">
                <a:avLst/>
              </a:prstGeom>
              <a:blipFill>
                <a:blip r:embed="rId5"/>
                <a:stretch>
                  <a:fillRect b="-4255"/>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67BB1F19-33B8-79BC-5CF1-9838959B6A32}"/>
              </a:ext>
            </a:extLst>
          </p:cNvPr>
          <p:cNvSpPr txBox="1"/>
          <p:nvPr/>
        </p:nvSpPr>
        <p:spPr>
          <a:xfrm>
            <a:off x="840441" y="2782669"/>
            <a:ext cx="2598788" cy="646331"/>
          </a:xfrm>
          <a:prstGeom prst="rect">
            <a:avLst/>
          </a:prstGeom>
          <a:noFill/>
        </p:spPr>
        <p:txBody>
          <a:bodyPr wrap="none" rtlCol="0">
            <a:spAutoFit/>
          </a:bodyPr>
          <a:lstStyle/>
          <a:p>
            <a:r>
              <a:rPr lang="en-GB" sz="3600" dirty="0"/>
              <a:t>Population</a:t>
            </a:r>
          </a:p>
        </p:txBody>
      </p:sp>
      <p:sp>
        <p:nvSpPr>
          <p:cNvPr id="10" name="TextBox 9">
            <a:extLst>
              <a:ext uri="{FF2B5EF4-FFF2-40B4-BE49-F238E27FC236}">
                <a16:creationId xmlns:a16="http://schemas.microsoft.com/office/drawing/2014/main" id="{B6C35865-106B-EF1C-D240-22B60A6076DB}"/>
              </a:ext>
            </a:extLst>
          </p:cNvPr>
          <p:cNvSpPr txBox="1"/>
          <p:nvPr/>
        </p:nvSpPr>
        <p:spPr>
          <a:xfrm>
            <a:off x="2758022" y="4136050"/>
            <a:ext cx="1869423" cy="646331"/>
          </a:xfrm>
          <a:prstGeom prst="rect">
            <a:avLst/>
          </a:prstGeom>
          <a:noFill/>
        </p:spPr>
        <p:txBody>
          <a:bodyPr wrap="none" rtlCol="0">
            <a:spAutoFit/>
          </a:bodyPr>
          <a:lstStyle/>
          <a:p>
            <a:r>
              <a:rPr lang="en-GB" sz="3600" dirty="0"/>
              <a:t>Sample</a:t>
            </a:r>
          </a:p>
        </p:txBody>
      </p:sp>
    </p:spTree>
    <p:extLst>
      <p:ext uri="{BB962C8B-B14F-4D97-AF65-F5344CB8AC3E}">
        <p14:creationId xmlns:p14="http://schemas.microsoft.com/office/powerpoint/2010/main" val="3276491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5FDE-9ED4-3A48-93C2-37A6D9DE7EC9}"/>
              </a:ext>
            </a:extLst>
          </p:cNvPr>
          <p:cNvSpPr>
            <a:spLocks noGrp="1"/>
          </p:cNvSpPr>
          <p:nvPr>
            <p:ph type="title"/>
          </p:nvPr>
        </p:nvSpPr>
        <p:spPr>
          <a:xfrm>
            <a:off x="1458517" y="117987"/>
            <a:ext cx="7886700" cy="1325563"/>
          </a:xfrm>
        </p:spPr>
        <p:txBody>
          <a:bodyPr/>
          <a:lstStyle/>
          <a:p>
            <a:r>
              <a:rPr lang="en-GB" dirty="0">
                <a:latin typeface="Architects Daughter" pitchFamily="2" charset="77"/>
              </a:rPr>
              <a:t>Personal Finance</a:t>
            </a:r>
          </a:p>
        </p:txBody>
      </p:sp>
      <p:sp>
        <p:nvSpPr>
          <p:cNvPr id="3" name="Content Placeholder 2">
            <a:extLst>
              <a:ext uri="{FF2B5EF4-FFF2-40B4-BE49-F238E27FC236}">
                <a16:creationId xmlns:a16="http://schemas.microsoft.com/office/drawing/2014/main" id="{165AFA70-A9A6-394C-A500-209E61AEB5ED}"/>
              </a:ext>
            </a:extLst>
          </p:cNvPr>
          <p:cNvSpPr>
            <a:spLocks noGrp="1"/>
          </p:cNvSpPr>
          <p:nvPr>
            <p:ph idx="1"/>
          </p:nvPr>
        </p:nvSpPr>
        <p:spPr>
          <a:xfrm>
            <a:off x="628650" y="1357274"/>
            <a:ext cx="7886700" cy="4351338"/>
          </a:xfrm>
        </p:spPr>
        <p:txBody>
          <a:bodyPr/>
          <a:lstStyle/>
          <a:p>
            <a:pPr marL="0" indent="0">
              <a:buNone/>
            </a:pPr>
            <a:r>
              <a:rPr lang="en-GB" dirty="0"/>
              <a:t>A teacher on UPS 1 works 3 days a week.</a:t>
            </a:r>
          </a:p>
          <a:p>
            <a:pPr marL="0" indent="0">
              <a:buNone/>
            </a:pPr>
            <a:r>
              <a:rPr lang="en-GB" dirty="0"/>
              <a:t>She decides to go up to 4 days a week.</a:t>
            </a:r>
          </a:p>
          <a:p>
            <a:pPr marL="0" indent="0">
              <a:buNone/>
            </a:pPr>
            <a:r>
              <a:rPr lang="en-GB" dirty="0"/>
              <a:t>Her gross pay will increase by 33.3%.</a:t>
            </a:r>
          </a:p>
          <a:p>
            <a:pPr marL="0" indent="0">
              <a:buNone/>
            </a:pPr>
            <a:r>
              <a:rPr lang="en-GB" dirty="0"/>
              <a:t>What will happen to her net pay?</a:t>
            </a:r>
          </a:p>
        </p:txBody>
      </p:sp>
    </p:spTree>
    <p:extLst>
      <p:ext uri="{BB962C8B-B14F-4D97-AF65-F5344CB8AC3E}">
        <p14:creationId xmlns:p14="http://schemas.microsoft.com/office/powerpoint/2010/main" val="316247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6DA395-FED7-EF40-8FDD-A890E7228336}"/>
              </a:ext>
            </a:extLst>
          </p:cNvPr>
          <p:cNvSpPr>
            <a:spLocks noGrp="1"/>
          </p:cNvSpPr>
          <p:nvPr>
            <p:ph idx="1"/>
          </p:nvPr>
        </p:nvSpPr>
        <p:spPr>
          <a:xfrm>
            <a:off x="141953" y="232800"/>
            <a:ext cx="7886700" cy="4351338"/>
          </a:xfrm>
        </p:spPr>
        <p:txBody>
          <a:bodyPr/>
          <a:lstStyle/>
          <a:p>
            <a:pPr marL="0" indent="0">
              <a:buNone/>
            </a:pPr>
            <a:r>
              <a:rPr lang="en-GB" dirty="0"/>
              <a:t>£36,646</a:t>
            </a:r>
          </a:p>
        </p:txBody>
      </p:sp>
      <p:pic>
        <p:nvPicPr>
          <p:cNvPr id="4" name="Picture 3">
            <a:extLst>
              <a:ext uri="{FF2B5EF4-FFF2-40B4-BE49-F238E27FC236}">
                <a16:creationId xmlns:a16="http://schemas.microsoft.com/office/drawing/2014/main" id="{A5AD6881-B9A5-B149-80FF-BFC0E5D48BA8}"/>
              </a:ext>
            </a:extLst>
          </p:cNvPr>
          <p:cNvPicPr>
            <a:picLocks noChangeAspect="1"/>
          </p:cNvPicPr>
          <p:nvPr/>
        </p:nvPicPr>
        <p:blipFill>
          <a:blip r:embed="rId2"/>
          <a:stretch>
            <a:fillRect/>
          </a:stretch>
        </p:blipFill>
        <p:spPr>
          <a:xfrm>
            <a:off x="1681317" y="199138"/>
            <a:ext cx="7223740" cy="3723933"/>
          </a:xfrm>
          <a:prstGeom prst="rect">
            <a:avLst/>
          </a:prstGeom>
        </p:spPr>
      </p:pic>
      <p:pic>
        <p:nvPicPr>
          <p:cNvPr id="5" name="Picture 4">
            <a:extLst>
              <a:ext uri="{FF2B5EF4-FFF2-40B4-BE49-F238E27FC236}">
                <a16:creationId xmlns:a16="http://schemas.microsoft.com/office/drawing/2014/main" id="{5A7B9A0D-B08D-4F4A-B49A-D697D6FA631A}"/>
              </a:ext>
            </a:extLst>
          </p:cNvPr>
          <p:cNvPicPr>
            <a:picLocks noChangeAspect="1"/>
          </p:cNvPicPr>
          <p:nvPr/>
        </p:nvPicPr>
        <p:blipFill>
          <a:blip r:embed="rId3"/>
          <a:stretch>
            <a:fillRect/>
          </a:stretch>
        </p:blipFill>
        <p:spPr>
          <a:xfrm>
            <a:off x="206478" y="4159045"/>
            <a:ext cx="6075624" cy="2473117"/>
          </a:xfrm>
          <a:prstGeom prst="rect">
            <a:avLst/>
          </a:prstGeom>
        </p:spPr>
      </p:pic>
    </p:spTree>
    <p:extLst>
      <p:ext uri="{BB962C8B-B14F-4D97-AF65-F5344CB8AC3E}">
        <p14:creationId xmlns:p14="http://schemas.microsoft.com/office/powerpoint/2010/main" val="24051324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904C4F-CCCA-9749-8616-9D54AD80AC76}"/>
              </a:ext>
            </a:extLst>
          </p:cNvPr>
          <p:cNvPicPr>
            <a:picLocks noChangeAspect="1"/>
          </p:cNvPicPr>
          <p:nvPr/>
        </p:nvPicPr>
        <p:blipFill>
          <a:blip r:embed="rId2"/>
          <a:stretch>
            <a:fillRect/>
          </a:stretch>
        </p:blipFill>
        <p:spPr>
          <a:xfrm>
            <a:off x="345629" y="2772696"/>
            <a:ext cx="8452742" cy="3453311"/>
          </a:xfrm>
          <a:prstGeom prst="rect">
            <a:avLst/>
          </a:prstGeom>
        </p:spPr>
      </p:pic>
      <p:sp>
        <p:nvSpPr>
          <p:cNvPr id="5" name="Content Placeholder 2">
            <a:extLst>
              <a:ext uri="{FF2B5EF4-FFF2-40B4-BE49-F238E27FC236}">
                <a16:creationId xmlns:a16="http://schemas.microsoft.com/office/drawing/2014/main" id="{A70A528E-B1B1-6140-9E84-54F681F86F49}"/>
              </a:ext>
            </a:extLst>
          </p:cNvPr>
          <p:cNvSpPr txBox="1">
            <a:spLocks/>
          </p:cNvSpPr>
          <p:nvPr/>
        </p:nvSpPr>
        <p:spPr>
          <a:xfrm>
            <a:off x="628650" y="487119"/>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a:t>A teacher on UPS 1 works 3 days a week.</a:t>
            </a:r>
          </a:p>
          <a:p>
            <a:pPr marL="0" indent="0">
              <a:buFont typeface="Arial" panose="020B0604020202020204" pitchFamily="34" charset="0"/>
              <a:buNone/>
            </a:pPr>
            <a:r>
              <a:rPr lang="en-GB"/>
              <a:t>She decides to go up to 4 days a week.</a:t>
            </a:r>
          </a:p>
          <a:p>
            <a:pPr marL="0" indent="0">
              <a:buFont typeface="Arial" panose="020B0604020202020204" pitchFamily="34" charset="0"/>
              <a:buNone/>
            </a:pPr>
            <a:r>
              <a:rPr lang="en-GB"/>
              <a:t>Her gross pay will increase by 33.3%.</a:t>
            </a:r>
          </a:p>
          <a:p>
            <a:pPr marL="0" indent="0">
              <a:buFont typeface="Arial" panose="020B0604020202020204" pitchFamily="34" charset="0"/>
              <a:buNone/>
            </a:pPr>
            <a:r>
              <a:rPr lang="en-GB"/>
              <a:t>What will happen to her net pay?</a:t>
            </a:r>
            <a:endParaRPr lang="en-GB" dirty="0"/>
          </a:p>
        </p:txBody>
      </p:sp>
    </p:spTree>
    <p:extLst>
      <p:ext uri="{BB962C8B-B14F-4D97-AF65-F5344CB8AC3E}">
        <p14:creationId xmlns:p14="http://schemas.microsoft.com/office/powerpoint/2010/main" val="2591240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59E7-14A0-FE12-E2A6-913D3EBF077D}"/>
              </a:ext>
            </a:extLst>
          </p:cNvPr>
          <p:cNvSpPr>
            <a:spLocks noGrp="1"/>
          </p:cNvSpPr>
          <p:nvPr>
            <p:ph type="title"/>
          </p:nvPr>
        </p:nvSpPr>
        <p:spPr>
          <a:xfrm>
            <a:off x="201881" y="261190"/>
            <a:ext cx="8740238" cy="1325563"/>
          </a:xfrm>
        </p:spPr>
        <p:txBody>
          <a:bodyPr>
            <a:normAutofit/>
          </a:bodyPr>
          <a:lstStyle/>
          <a:p>
            <a:r>
              <a:rPr lang="en-GB" dirty="0">
                <a:latin typeface="Architects Daughter" pitchFamily="2" charset="77"/>
              </a:rPr>
              <a:t>Resources for Personal Finance</a:t>
            </a:r>
          </a:p>
        </p:txBody>
      </p:sp>
      <p:pic>
        <p:nvPicPr>
          <p:cNvPr id="4" name="Picture 3">
            <a:extLst>
              <a:ext uri="{FF2B5EF4-FFF2-40B4-BE49-F238E27FC236}">
                <a16:creationId xmlns:a16="http://schemas.microsoft.com/office/drawing/2014/main" id="{AB0711F9-0932-08B9-C843-ADF70483754E}"/>
              </a:ext>
            </a:extLst>
          </p:cNvPr>
          <p:cNvPicPr>
            <a:picLocks noChangeAspect="1"/>
          </p:cNvPicPr>
          <p:nvPr/>
        </p:nvPicPr>
        <p:blipFill>
          <a:blip r:embed="rId2"/>
          <a:stretch>
            <a:fillRect/>
          </a:stretch>
        </p:blipFill>
        <p:spPr>
          <a:xfrm>
            <a:off x="374550" y="1603652"/>
            <a:ext cx="4357306" cy="4935071"/>
          </a:xfrm>
          <a:prstGeom prst="rect">
            <a:avLst/>
          </a:prstGeom>
        </p:spPr>
      </p:pic>
      <p:sp>
        <p:nvSpPr>
          <p:cNvPr id="5" name="TextBox 4">
            <a:extLst>
              <a:ext uri="{FF2B5EF4-FFF2-40B4-BE49-F238E27FC236}">
                <a16:creationId xmlns:a16="http://schemas.microsoft.com/office/drawing/2014/main" id="{A38EB862-2E9A-BFBC-4816-66209A0B0162}"/>
              </a:ext>
            </a:extLst>
          </p:cNvPr>
          <p:cNvSpPr txBox="1"/>
          <p:nvPr/>
        </p:nvSpPr>
        <p:spPr>
          <a:xfrm>
            <a:off x="4868883" y="1069084"/>
            <a:ext cx="3044423" cy="1477328"/>
          </a:xfrm>
          <a:prstGeom prst="rect">
            <a:avLst/>
          </a:prstGeom>
          <a:noFill/>
        </p:spPr>
        <p:txBody>
          <a:bodyPr wrap="none" rtlCol="0">
            <a:spAutoFit/>
          </a:bodyPr>
          <a:lstStyle/>
          <a:p>
            <a:endParaRPr lang="en-GB" dirty="0"/>
          </a:p>
          <a:p>
            <a:r>
              <a:rPr lang="en-GB" dirty="0">
                <a:hlinkClick r:id="rId3"/>
              </a:rPr>
              <a:t>@last_centurion padlet</a:t>
            </a:r>
            <a:endParaRPr lang="en-GB" dirty="0"/>
          </a:p>
          <a:p>
            <a:endParaRPr lang="en-GB" dirty="0"/>
          </a:p>
          <a:p>
            <a:r>
              <a:rPr lang="en-GB" dirty="0">
                <a:hlinkClick r:id="rId4"/>
              </a:rPr>
              <a:t>@</a:t>
            </a:r>
            <a:r>
              <a:rPr lang="en-GB" dirty="0" err="1">
                <a:hlinkClick r:id="rId4"/>
              </a:rPr>
              <a:t>coremathscat</a:t>
            </a:r>
            <a:r>
              <a:rPr lang="en-GB" dirty="0">
                <a:hlinkClick r:id="rId4"/>
              </a:rPr>
              <a:t> </a:t>
            </a:r>
            <a:r>
              <a:rPr lang="en-GB" dirty="0" err="1">
                <a:hlinkClick r:id="rId4"/>
              </a:rPr>
              <a:t>padlet</a:t>
            </a:r>
            <a:r>
              <a:rPr lang="en-GB" dirty="0">
                <a:hlinkClick r:id="rId4"/>
              </a:rPr>
              <a:t>(s)</a:t>
            </a:r>
            <a:endParaRPr lang="en-GB" dirty="0"/>
          </a:p>
          <a:p>
            <a:endParaRPr lang="en-GB" dirty="0"/>
          </a:p>
        </p:txBody>
      </p:sp>
      <p:pic>
        <p:nvPicPr>
          <p:cNvPr id="7" name="Picture 6">
            <a:extLst>
              <a:ext uri="{FF2B5EF4-FFF2-40B4-BE49-F238E27FC236}">
                <a16:creationId xmlns:a16="http://schemas.microsoft.com/office/drawing/2014/main" id="{190B38D3-EAA9-776F-959F-2B50E2305827}"/>
              </a:ext>
            </a:extLst>
          </p:cNvPr>
          <p:cNvPicPr>
            <a:picLocks noChangeAspect="1"/>
          </p:cNvPicPr>
          <p:nvPr/>
        </p:nvPicPr>
        <p:blipFill rotWithShape="1">
          <a:blip r:embed="rId5"/>
          <a:srcRect b="14606"/>
          <a:stretch/>
        </p:blipFill>
        <p:spPr>
          <a:xfrm>
            <a:off x="410967" y="1974010"/>
            <a:ext cx="1309667" cy="4377320"/>
          </a:xfrm>
          <a:prstGeom prst="rect">
            <a:avLst/>
          </a:prstGeom>
        </p:spPr>
      </p:pic>
      <p:pic>
        <p:nvPicPr>
          <p:cNvPr id="8" name="Picture 7">
            <a:extLst>
              <a:ext uri="{FF2B5EF4-FFF2-40B4-BE49-F238E27FC236}">
                <a16:creationId xmlns:a16="http://schemas.microsoft.com/office/drawing/2014/main" id="{6CAA65BC-CD9F-502C-03EB-1CF26C725401}"/>
              </a:ext>
            </a:extLst>
          </p:cNvPr>
          <p:cNvPicPr>
            <a:picLocks noChangeAspect="1"/>
          </p:cNvPicPr>
          <p:nvPr/>
        </p:nvPicPr>
        <p:blipFill>
          <a:blip r:embed="rId6"/>
          <a:stretch>
            <a:fillRect/>
          </a:stretch>
        </p:blipFill>
        <p:spPr>
          <a:xfrm>
            <a:off x="1932132" y="2201157"/>
            <a:ext cx="1206500" cy="3848100"/>
          </a:xfrm>
          <a:prstGeom prst="rect">
            <a:avLst/>
          </a:prstGeom>
        </p:spPr>
      </p:pic>
      <p:pic>
        <p:nvPicPr>
          <p:cNvPr id="6" name="Picture 5">
            <a:extLst>
              <a:ext uri="{FF2B5EF4-FFF2-40B4-BE49-F238E27FC236}">
                <a16:creationId xmlns:a16="http://schemas.microsoft.com/office/drawing/2014/main" id="{F47AAB8D-71CE-832F-AF5A-9C4B13497C6F}"/>
              </a:ext>
            </a:extLst>
          </p:cNvPr>
          <p:cNvPicPr>
            <a:picLocks noChangeAspect="1"/>
          </p:cNvPicPr>
          <p:nvPr/>
        </p:nvPicPr>
        <p:blipFill>
          <a:blip r:embed="rId7"/>
          <a:stretch>
            <a:fillRect/>
          </a:stretch>
        </p:blipFill>
        <p:spPr>
          <a:xfrm>
            <a:off x="1857662" y="2218056"/>
            <a:ext cx="6911788" cy="4133274"/>
          </a:xfrm>
          <a:prstGeom prst="rect">
            <a:avLst/>
          </a:prstGeom>
        </p:spPr>
      </p:pic>
    </p:spTree>
    <p:extLst>
      <p:ext uri="{BB962C8B-B14F-4D97-AF65-F5344CB8AC3E}">
        <p14:creationId xmlns:p14="http://schemas.microsoft.com/office/powerpoint/2010/main" val="125818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D20E21-8A41-DD9A-07EB-8416C2AAD8C3}"/>
              </a:ext>
            </a:extLst>
          </p:cNvPr>
          <p:cNvSpPr txBox="1">
            <a:spLocks/>
          </p:cNvSpPr>
          <p:nvPr/>
        </p:nvSpPr>
        <p:spPr>
          <a:xfrm>
            <a:off x="201881" y="261190"/>
            <a:ext cx="87402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Financial Maths in the News</a:t>
            </a:r>
          </a:p>
        </p:txBody>
      </p:sp>
      <p:pic>
        <p:nvPicPr>
          <p:cNvPr id="5" name="Picture 4">
            <a:extLst>
              <a:ext uri="{FF2B5EF4-FFF2-40B4-BE49-F238E27FC236}">
                <a16:creationId xmlns:a16="http://schemas.microsoft.com/office/drawing/2014/main" id="{B5FB1EE1-442E-DDEB-2B95-EA21F966D2B9}"/>
              </a:ext>
            </a:extLst>
          </p:cNvPr>
          <p:cNvPicPr>
            <a:picLocks noChangeAspect="1"/>
          </p:cNvPicPr>
          <p:nvPr/>
        </p:nvPicPr>
        <p:blipFill>
          <a:blip r:embed="rId2"/>
          <a:stretch>
            <a:fillRect/>
          </a:stretch>
        </p:blipFill>
        <p:spPr>
          <a:xfrm>
            <a:off x="330405" y="1586753"/>
            <a:ext cx="5559407" cy="5147054"/>
          </a:xfrm>
          <a:prstGeom prst="rect">
            <a:avLst/>
          </a:prstGeom>
        </p:spPr>
      </p:pic>
      <p:pic>
        <p:nvPicPr>
          <p:cNvPr id="6" name="Picture 5">
            <a:extLst>
              <a:ext uri="{FF2B5EF4-FFF2-40B4-BE49-F238E27FC236}">
                <a16:creationId xmlns:a16="http://schemas.microsoft.com/office/drawing/2014/main" id="{15FA59EF-6274-3989-810A-E78960590DCB}"/>
              </a:ext>
            </a:extLst>
          </p:cNvPr>
          <p:cNvPicPr>
            <a:picLocks noChangeAspect="1"/>
          </p:cNvPicPr>
          <p:nvPr/>
        </p:nvPicPr>
        <p:blipFill>
          <a:blip r:embed="rId3"/>
          <a:stretch>
            <a:fillRect/>
          </a:stretch>
        </p:blipFill>
        <p:spPr>
          <a:xfrm>
            <a:off x="2937536" y="2858528"/>
            <a:ext cx="6004583" cy="2091484"/>
          </a:xfrm>
          <a:prstGeom prst="rect">
            <a:avLst/>
          </a:prstGeom>
        </p:spPr>
      </p:pic>
    </p:spTree>
    <p:extLst>
      <p:ext uri="{BB962C8B-B14F-4D97-AF65-F5344CB8AC3E}">
        <p14:creationId xmlns:p14="http://schemas.microsoft.com/office/powerpoint/2010/main" val="240256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9332-D456-C252-1AA1-983E1E7C6F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2608CEE-0048-65BB-DC2B-8CC856719509}"/>
              </a:ext>
            </a:extLst>
          </p:cNvPr>
          <p:cNvSpPr>
            <a:spLocks noGrp="1"/>
          </p:cNvSpPr>
          <p:nvPr>
            <p:ph idx="1"/>
          </p:nvPr>
        </p:nvSpPr>
        <p:spPr/>
        <p:txBody>
          <a:bodyPr/>
          <a:lstStyle/>
          <a:p>
            <a:endParaRPr lang="en-GB" dirty="0"/>
          </a:p>
        </p:txBody>
      </p:sp>
      <p:pic>
        <p:nvPicPr>
          <p:cNvPr id="20481" name="Picture 1" descr="The government has announced an extra tax to fund social care &#10;in England, and help the NHS recover after the pandemic. &#10;But there has been criticism - including from within the Conservative &#10;Party - that it will be unfair on younger people and the lower paid. ">
            <a:extLst>
              <a:ext uri="{FF2B5EF4-FFF2-40B4-BE49-F238E27FC236}">
                <a16:creationId xmlns:a16="http://schemas.microsoft.com/office/drawing/2014/main" id="{8016A0AE-18D3-42BE-6183-B8EFD2E847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391" y="255356"/>
            <a:ext cx="8517218" cy="157026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FBC013B9-94B9-2575-9968-D2FA2BBC32DB}"/>
              </a:ext>
            </a:extLst>
          </p:cNvPr>
          <p:cNvGrpSpPr/>
          <p:nvPr/>
        </p:nvGrpSpPr>
        <p:grpSpPr>
          <a:xfrm>
            <a:off x="1842247" y="1960561"/>
            <a:ext cx="6988362" cy="3445157"/>
            <a:chOff x="794078" y="1960561"/>
            <a:chExt cx="8036531" cy="3678117"/>
          </a:xfrm>
        </p:grpSpPr>
        <p:pic>
          <p:nvPicPr>
            <p:cNvPr id="20482" name="Picture 2" descr="UK inflation surges to a 10-year high of &#10;4.2%, worse than expected ">
              <a:extLst>
                <a:ext uri="{FF2B5EF4-FFF2-40B4-BE49-F238E27FC236}">
                  <a16:creationId xmlns:a16="http://schemas.microsoft.com/office/drawing/2014/main" id="{C6A4C58F-02B6-4B80-C0DB-054ABD12D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079" y="1960561"/>
              <a:ext cx="8025279" cy="1006178"/>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Bank of England under pressure to &#10;increase interest rates after inflation &#10;rise &#10;Increase to 4.2% in October from 3.1% driven by squeeze on living &#10;standards and soaring energy bills ">
              <a:extLst>
                <a:ext uri="{FF2B5EF4-FFF2-40B4-BE49-F238E27FC236}">
                  <a16:creationId xmlns:a16="http://schemas.microsoft.com/office/drawing/2014/main" id="{4209B4FF-1A32-2451-EA50-51CC139ACE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078" y="2966739"/>
              <a:ext cx="8036531" cy="2671939"/>
            </a:xfrm>
            <a:prstGeom prst="rect">
              <a:avLst/>
            </a:prstGeom>
            <a:noFill/>
            <a:extLst>
              <a:ext uri="{909E8E84-426E-40DD-AFC4-6F175D3DCCD1}">
                <a14:hiddenFill xmlns:a14="http://schemas.microsoft.com/office/drawing/2010/main">
                  <a:solidFill>
                    <a:srgbClr val="FFFFFF"/>
                  </a:solidFill>
                </a14:hiddenFill>
              </a:ext>
            </a:extLst>
          </p:spPr>
        </p:pic>
      </p:grpSp>
      <p:pic>
        <p:nvPicPr>
          <p:cNvPr id="20484" name="Picture 4" descr="Sunak set to freeze pay for public-sector &#10;workers in England &#10;Likely announcement in spending review prompts anger from &#10;Labour and unions &#10;Rishi Sunak, the UK chancellor, has in effect confirmed that this weeps &#10;spending review is likely to feature a pay freeze for many public-sector &#10;workers in England, saying it was &quot;entirely reasonable&quot; to consider pay &#10;policy in the context of the Covid•hit economy. ">
            <a:extLst>
              <a:ext uri="{FF2B5EF4-FFF2-40B4-BE49-F238E27FC236}">
                <a16:creationId xmlns:a16="http://schemas.microsoft.com/office/drawing/2014/main" id="{59B3AD80-C0CC-8C82-9AEE-F49E4DD899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6071"/>
          <a:stretch/>
        </p:blipFill>
        <p:spPr bwMode="auto">
          <a:xfrm>
            <a:off x="418704" y="597928"/>
            <a:ext cx="5499100" cy="824348"/>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descr="Sunak set to freeze pay for public-sector &#10;workers in England &#10;Likely announcement in spending review prompts anger from &#10;Labour and unions &#10;Rishi Sunak, the UK chancellor, has in effect confirmed that this weeps &#10;spending review is likely to feature a pay freeze for many public-sector &#10;workers in England, saying it was &quot;entirely reasonable&quot; to consider pay &#10;policy in the context of the Covid•hit economy. ">
            <a:extLst>
              <a:ext uri="{FF2B5EF4-FFF2-40B4-BE49-F238E27FC236}">
                <a16:creationId xmlns:a16="http://schemas.microsoft.com/office/drawing/2014/main" id="{417D6C57-B4A7-DEFC-8E75-9E7D3CFBDB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8492"/>
          <a:stretch/>
        </p:blipFill>
        <p:spPr bwMode="auto">
          <a:xfrm>
            <a:off x="313391" y="5579035"/>
            <a:ext cx="6210440" cy="769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97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Christmas Lectures 2019: How to Get Lucky - Hannah Fry">
            <a:hlinkClick r:id="" action="ppaction://media"/>
            <a:extLst>
              <a:ext uri="{FF2B5EF4-FFF2-40B4-BE49-F238E27FC236}">
                <a16:creationId xmlns:a16="http://schemas.microsoft.com/office/drawing/2014/main" id="{B45EDEC1-E19D-2908-026B-52EB82050B28}"/>
              </a:ext>
            </a:extLst>
          </p:cNvPr>
          <p:cNvPicPr>
            <a:picLocks noRot="1" noChangeAspect="1"/>
          </p:cNvPicPr>
          <p:nvPr>
            <a:videoFile r:link="rId1"/>
          </p:nvPr>
        </p:nvPicPr>
        <p:blipFill>
          <a:blip r:embed="rId3"/>
          <a:stretch>
            <a:fillRect/>
          </a:stretch>
        </p:blipFill>
        <p:spPr>
          <a:xfrm>
            <a:off x="825500" y="1073150"/>
            <a:ext cx="7833540" cy="4425950"/>
          </a:xfrm>
          <a:prstGeom prst="rect">
            <a:avLst/>
          </a:prstGeom>
        </p:spPr>
      </p:pic>
      <p:sp>
        <p:nvSpPr>
          <p:cNvPr id="5" name="Title 4">
            <a:extLst>
              <a:ext uri="{FF2B5EF4-FFF2-40B4-BE49-F238E27FC236}">
                <a16:creationId xmlns:a16="http://schemas.microsoft.com/office/drawing/2014/main" id="{599339DB-46FD-3E0E-85FC-478742B51F16}"/>
              </a:ext>
            </a:extLst>
          </p:cNvPr>
          <p:cNvSpPr>
            <a:spLocks noGrp="1"/>
          </p:cNvSpPr>
          <p:nvPr>
            <p:ph type="title"/>
          </p:nvPr>
        </p:nvSpPr>
        <p:spPr/>
        <p:txBody>
          <a:bodyPr/>
          <a:lstStyle/>
          <a:p>
            <a:endParaRPr lang="en-GB" dirty="0"/>
          </a:p>
        </p:txBody>
      </p:sp>
      <p:sp>
        <p:nvSpPr>
          <p:cNvPr id="6" name="Title 1">
            <a:extLst>
              <a:ext uri="{FF2B5EF4-FFF2-40B4-BE49-F238E27FC236}">
                <a16:creationId xmlns:a16="http://schemas.microsoft.com/office/drawing/2014/main" id="{5AA28067-2744-4FC2-4739-6644DB47DF9B}"/>
              </a:ext>
            </a:extLst>
          </p:cNvPr>
          <p:cNvSpPr txBox="1">
            <a:spLocks/>
          </p:cNvSpPr>
          <p:nvPr/>
        </p:nvSpPr>
        <p:spPr>
          <a:xfrm>
            <a:off x="170270" y="33337"/>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latin typeface="Architects Daughter" pitchFamily="2" charset="77"/>
              </a:rPr>
              <a:t>Normal Distribution</a:t>
            </a:r>
          </a:p>
        </p:txBody>
      </p:sp>
    </p:spTree>
    <p:extLst>
      <p:ext uri="{BB962C8B-B14F-4D97-AF65-F5344CB8AC3E}">
        <p14:creationId xmlns:p14="http://schemas.microsoft.com/office/powerpoint/2010/main" val="292220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8ACD-00F8-828F-C6D2-82C88D59C819}"/>
              </a:ext>
            </a:extLst>
          </p:cNvPr>
          <p:cNvSpPr>
            <a:spLocks noGrp="1"/>
          </p:cNvSpPr>
          <p:nvPr>
            <p:ph type="title"/>
          </p:nvPr>
        </p:nvSpPr>
        <p:spPr>
          <a:xfrm>
            <a:off x="279026" y="214530"/>
            <a:ext cx="7886700" cy="1325563"/>
          </a:xfrm>
        </p:spPr>
        <p:txBody>
          <a:bodyPr/>
          <a:lstStyle/>
          <a:p>
            <a:r>
              <a:rPr lang="en-GB" dirty="0">
                <a:latin typeface="Architects Daughter" pitchFamily="2" charset="77"/>
              </a:rPr>
              <a:t>1, 2 and 3 standard deviations</a:t>
            </a:r>
          </a:p>
        </p:txBody>
      </p:sp>
      <p:pic>
        <p:nvPicPr>
          <p:cNvPr id="4" name="Picture 3">
            <a:extLst>
              <a:ext uri="{FF2B5EF4-FFF2-40B4-BE49-F238E27FC236}">
                <a16:creationId xmlns:a16="http://schemas.microsoft.com/office/drawing/2014/main" id="{DE80FD14-76BF-DFF2-179F-B5814C984351}"/>
              </a:ext>
            </a:extLst>
          </p:cNvPr>
          <p:cNvPicPr>
            <a:picLocks noChangeAspect="1"/>
          </p:cNvPicPr>
          <p:nvPr/>
        </p:nvPicPr>
        <p:blipFill>
          <a:blip r:embed="rId2"/>
          <a:stretch>
            <a:fillRect/>
          </a:stretch>
        </p:blipFill>
        <p:spPr>
          <a:xfrm>
            <a:off x="279026" y="1343818"/>
            <a:ext cx="6386876" cy="5272758"/>
          </a:xfrm>
          <a:prstGeom prst="rect">
            <a:avLst/>
          </a:prstGeom>
        </p:spPr>
      </p:pic>
    </p:spTree>
    <p:extLst>
      <p:ext uri="{BB962C8B-B14F-4D97-AF65-F5344CB8AC3E}">
        <p14:creationId xmlns:p14="http://schemas.microsoft.com/office/powerpoint/2010/main" val="19351405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71630F-E563-8315-D2BE-FEC3920621C4}"/>
              </a:ext>
            </a:extLst>
          </p:cNvPr>
          <p:cNvSpPr txBox="1">
            <a:spLocks/>
          </p:cNvSpPr>
          <p:nvPr/>
        </p:nvSpPr>
        <p:spPr>
          <a:xfrm>
            <a:off x="279026" y="21453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Split up positive and negative z values.</a:t>
            </a:r>
          </a:p>
        </p:txBody>
      </p:sp>
      <p:pic>
        <p:nvPicPr>
          <p:cNvPr id="13313" name="Picture 1">
            <a:extLst>
              <a:ext uri="{FF2B5EF4-FFF2-40B4-BE49-F238E27FC236}">
                <a16:creationId xmlns:a16="http://schemas.microsoft.com/office/drawing/2014/main" id="{E717C902-C7AC-CD19-40DC-FCC868B99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003" y="1905187"/>
            <a:ext cx="3314700" cy="14224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72E33557-D567-43A6-75DE-ADB7FE0F91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3097" y="2019487"/>
            <a:ext cx="3517900" cy="13081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5590C2B-601B-E98B-B13C-658C5B2EF074}"/>
              </a:ext>
            </a:extLst>
          </p:cNvPr>
          <p:cNvPicPr>
            <a:picLocks noChangeAspect="1"/>
          </p:cNvPicPr>
          <p:nvPr/>
        </p:nvPicPr>
        <p:blipFill>
          <a:blip r:embed="rId4"/>
          <a:stretch>
            <a:fillRect/>
          </a:stretch>
        </p:blipFill>
        <p:spPr>
          <a:xfrm>
            <a:off x="813549" y="4877084"/>
            <a:ext cx="3294154" cy="1457227"/>
          </a:xfrm>
          <a:prstGeom prst="rect">
            <a:avLst/>
          </a:prstGeom>
        </p:spPr>
      </p:pic>
      <p:pic>
        <p:nvPicPr>
          <p:cNvPr id="10" name="Picture 9">
            <a:extLst>
              <a:ext uri="{FF2B5EF4-FFF2-40B4-BE49-F238E27FC236}">
                <a16:creationId xmlns:a16="http://schemas.microsoft.com/office/drawing/2014/main" id="{7363CB7A-3F13-F035-798E-2A72B458F811}"/>
              </a:ext>
            </a:extLst>
          </p:cNvPr>
          <p:cNvPicPr>
            <a:picLocks noChangeAspect="1"/>
          </p:cNvPicPr>
          <p:nvPr/>
        </p:nvPicPr>
        <p:blipFill>
          <a:blip r:embed="rId5"/>
          <a:stretch>
            <a:fillRect/>
          </a:stretch>
        </p:blipFill>
        <p:spPr>
          <a:xfrm>
            <a:off x="4892567" y="4877083"/>
            <a:ext cx="3458430" cy="1444403"/>
          </a:xfrm>
          <a:prstGeom prst="rect">
            <a:avLst/>
          </a:prstGeom>
        </p:spPr>
      </p:pic>
      <p:sp>
        <p:nvSpPr>
          <p:cNvPr id="11" name="TextBox 10">
            <a:extLst>
              <a:ext uri="{FF2B5EF4-FFF2-40B4-BE49-F238E27FC236}">
                <a16:creationId xmlns:a16="http://schemas.microsoft.com/office/drawing/2014/main" id="{89D466D7-CE66-9C81-2DFF-870321F12018}"/>
              </a:ext>
            </a:extLst>
          </p:cNvPr>
          <p:cNvSpPr txBox="1"/>
          <p:nvPr/>
        </p:nvSpPr>
        <p:spPr>
          <a:xfrm>
            <a:off x="1691817" y="3646177"/>
            <a:ext cx="4831772" cy="584775"/>
          </a:xfrm>
          <a:prstGeom prst="rect">
            <a:avLst/>
          </a:prstGeom>
          <a:noFill/>
        </p:spPr>
        <p:txBody>
          <a:bodyPr wrap="none" rtlCol="0">
            <a:spAutoFit/>
          </a:bodyPr>
          <a:lstStyle/>
          <a:p>
            <a:r>
              <a:rPr lang="en-GB" sz="3200" dirty="0"/>
              <a:t>“More or less than 50%”</a:t>
            </a:r>
          </a:p>
        </p:txBody>
      </p:sp>
    </p:spTree>
    <p:extLst>
      <p:ext uri="{BB962C8B-B14F-4D97-AF65-F5344CB8AC3E}">
        <p14:creationId xmlns:p14="http://schemas.microsoft.com/office/powerpoint/2010/main" val="83824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016AF4F-0EF1-AC2E-757C-AD7A316848B3}"/>
              </a:ext>
            </a:extLst>
          </p:cNvPr>
          <p:cNvSpPr txBox="1">
            <a:spLocks/>
          </p:cNvSpPr>
          <p:nvPr/>
        </p:nvSpPr>
        <p:spPr>
          <a:xfrm>
            <a:off x="279026" y="21453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Getting to know the curve</a:t>
            </a:r>
          </a:p>
        </p:txBody>
      </p:sp>
      <p:sp>
        <p:nvSpPr>
          <p:cNvPr id="5" name="TextBox 4">
            <a:extLst>
              <a:ext uri="{FF2B5EF4-FFF2-40B4-BE49-F238E27FC236}">
                <a16:creationId xmlns:a16="http://schemas.microsoft.com/office/drawing/2014/main" id="{AF47E52A-957E-7D3F-5A43-4E828EC7D67F}"/>
              </a:ext>
            </a:extLst>
          </p:cNvPr>
          <p:cNvSpPr txBox="1"/>
          <p:nvPr/>
        </p:nvSpPr>
        <p:spPr>
          <a:xfrm>
            <a:off x="1653989" y="1901050"/>
            <a:ext cx="1741182" cy="646331"/>
          </a:xfrm>
          <a:prstGeom prst="rect">
            <a:avLst/>
          </a:prstGeom>
          <a:noFill/>
        </p:spPr>
        <p:txBody>
          <a:bodyPr wrap="none" rtlCol="0">
            <a:spAutoFit/>
          </a:bodyPr>
          <a:lstStyle/>
          <a:p>
            <a:r>
              <a:rPr lang="en-GB" sz="3600" dirty="0"/>
              <a:t>Top 5%</a:t>
            </a:r>
          </a:p>
        </p:txBody>
      </p:sp>
      <p:sp>
        <p:nvSpPr>
          <p:cNvPr id="6" name="TextBox 5">
            <a:extLst>
              <a:ext uri="{FF2B5EF4-FFF2-40B4-BE49-F238E27FC236}">
                <a16:creationId xmlns:a16="http://schemas.microsoft.com/office/drawing/2014/main" id="{2A70C185-3F16-0A3B-96CB-65597CAC2CDC}"/>
              </a:ext>
            </a:extLst>
          </p:cNvPr>
          <p:cNvSpPr txBox="1"/>
          <p:nvPr/>
        </p:nvSpPr>
        <p:spPr>
          <a:xfrm>
            <a:off x="5182954" y="1802780"/>
            <a:ext cx="2719014" cy="646331"/>
          </a:xfrm>
          <a:prstGeom prst="rect">
            <a:avLst/>
          </a:prstGeom>
          <a:noFill/>
        </p:spPr>
        <p:txBody>
          <a:bodyPr wrap="none" rtlCol="0">
            <a:spAutoFit/>
          </a:bodyPr>
          <a:lstStyle/>
          <a:p>
            <a:r>
              <a:rPr lang="en-GB" sz="3600" dirty="0"/>
              <a:t>Lowest 10%</a:t>
            </a:r>
          </a:p>
        </p:txBody>
      </p:sp>
      <p:sp>
        <p:nvSpPr>
          <p:cNvPr id="7" name="TextBox 6">
            <a:extLst>
              <a:ext uri="{FF2B5EF4-FFF2-40B4-BE49-F238E27FC236}">
                <a16:creationId xmlns:a16="http://schemas.microsoft.com/office/drawing/2014/main" id="{38A319C9-5FB5-DBF9-0C5C-96CDAE8A8FF3}"/>
              </a:ext>
            </a:extLst>
          </p:cNvPr>
          <p:cNvSpPr txBox="1"/>
          <p:nvPr/>
        </p:nvSpPr>
        <p:spPr>
          <a:xfrm>
            <a:off x="1038660" y="3095654"/>
            <a:ext cx="3533340" cy="646331"/>
          </a:xfrm>
          <a:prstGeom prst="rect">
            <a:avLst/>
          </a:prstGeom>
          <a:noFill/>
        </p:spPr>
        <p:txBody>
          <a:bodyPr wrap="none" rtlCol="0">
            <a:spAutoFit/>
          </a:bodyPr>
          <a:lstStyle/>
          <a:p>
            <a:r>
              <a:rPr lang="en-GB" sz="3600" dirty="0"/>
              <a:t>80% exceeded</a:t>
            </a:r>
          </a:p>
        </p:txBody>
      </p:sp>
      <p:sp>
        <p:nvSpPr>
          <p:cNvPr id="8" name="TextBox 7">
            <a:extLst>
              <a:ext uri="{FF2B5EF4-FFF2-40B4-BE49-F238E27FC236}">
                <a16:creationId xmlns:a16="http://schemas.microsoft.com/office/drawing/2014/main" id="{8EFA03E8-2EB2-2860-9CD7-EFB8D0772756}"/>
              </a:ext>
            </a:extLst>
          </p:cNvPr>
          <p:cNvSpPr txBox="1"/>
          <p:nvPr/>
        </p:nvSpPr>
        <p:spPr>
          <a:xfrm>
            <a:off x="497542" y="5076007"/>
            <a:ext cx="5178021" cy="646331"/>
          </a:xfrm>
          <a:prstGeom prst="rect">
            <a:avLst/>
          </a:prstGeom>
          <a:noFill/>
        </p:spPr>
        <p:txBody>
          <a:bodyPr wrap="none" rtlCol="0">
            <a:spAutoFit/>
          </a:bodyPr>
          <a:lstStyle/>
          <a:p>
            <a:r>
              <a:rPr lang="en-GB" sz="3600" dirty="0"/>
              <a:t>Within 5% of the mean</a:t>
            </a:r>
          </a:p>
        </p:txBody>
      </p:sp>
      <p:sp>
        <p:nvSpPr>
          <p:cNvPr id="9" name="TextBox 8">
            <a:extLst>
              <a:ext uri="{FF2B5EF4-FFF2-40B4-BE49-F238E27FC236}">
                <a16:creationId xmlns:a16="http://schemas.microsoft.com/office/drawing/2014/main" id="{A694DA99-D000-411D-0CFC-4613743A7900}"/>
              </a:ext>
            </a:extLst>
          </p:cNvPr>
          <p:cNvSpPr txBox="1"/>
          <p:nvPr/>
        </p:nvSpPr>
        <p:spPr>
          <a:xfrm>
            <a:off x="4746811" y="3977712"/>
            <a:ext cx="2828018" cy="646331"/>
          </a:xfrm>
          <a:prstGeom prst="rect">
            <a:avLst/>
          </a:prstGeom>
          <a:noFill/>
        </p:spPr>
        <p:txBody>
          <a:bodyPr wrap="none" rtlCol="0">
            <a:spAutoFit/>
          </a:bodyPr>
          <a:lstStyle/>
          <a:p>
            <a:r>
              <a:rPr lang="en-GB" sz="3600" dirty="0"/>
              <a:t>Slowest 30%</a:t>
            </a:r>
          </a:p>
        </p:txBody>
      </p:sp>
    </p:spTree>
    <p:extLst>
      <p:ext uri="{BB962C8B-B14F-4D97-AF65-F5344CB8AC3E}">
        <p14:creationId xmlns:p14="http://schemas.microsoft.com/office/powerpoint/2010/main" val="81043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2081E-D538-C4DD-A5AA-CA6E15E2ACF6}"/>
              </a:ext>
            </a:extLst>
          </p:cNvPr>
          <p:cNvSpPr txBox="1">
            <a:spLocks/>
          </p:cNvSpPr>
          <p:nvPr/>
        </p:nvSpPr>
        <p:spPr>
          <a:xfrm>
            <a:off x="1257300" y="319692"/>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Confidence Interval</a:t>
            </a:r>
          </a:p>
        </p:txBody>
      </p:sp>
      <p:pic>
        <p:nvPicPr>
          <p:cNvPr id="3" name="Picture 2">
            <a:extLst>
              <a:ext uri="{FF2B5EF4-FFF2-40B4-BE49-F238E27FC236}">
                <a16:creationId xmlns:a16="http://schemas.microsoft.com/office/drawing/2014/main" id="{2006891E-74C0-4F13-0932-A75C60431BAF}"/>
              </a:ext>
            </a:extLst>
          </p:cNvPr>
          <p:cNvPicPr>
            <a:picLocks noChangeAspect="1"/>
          </p:cNvPicPr>
          <p:nvPr/>
        </p:nvPicPr>
        <p:blipFill>
          <a:blip r:embed="rId2"/>
          <a:stretch>
            <a:fillRect/>
          </a:stretch>
        </p:blipFill>
        <p:spPr>
          <a:xfrm>
            <a:off x="519952" y="1286434"/>
            <a:ext cx="5251873" cy="5251873"/>
          </a:xfrm>
          <a:prstGeom prst="rect">
            <a:avLst/>
          </a:prstGeom>
        </p:spPr>
      </p:pic>
      <p:pic>
        <p:nvPicPr>
          <p:cNvPr id="4" name="Picture 3">
            <a:extLst>
              <a:ext uri="{FF2B5EF4-FFF2-40B4-BE49-F238E27FC236}">
                <a16:creationId xmlns:a16="http://schemas.microsoft.com/office/drawing/2014/main" id="{A158AF04-B855-F873-729C-EF1811327D87}"/>
              </a:ext>
            </a:extLst>
          </p:cNvPr>
          <p:cNvPicPr>
            <a:picLocks noChangeAspect="1"/>
          </p:cNvPicPr>
          <p:nvPr/>
        </p:nvPicPr>
        <p:blipFill>
          <a:blip r:embed="rId3"/>
          <a:stretch>
            <a:fillRect/>
          </a:stretch>
        </p:blipFill>
        <p:spPr>
          <a:xfrm>
            <a:off x="2702577" y="3893583"/>
            <a:ext cx="1869423" cy="1869423"/>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55A6807-6776-D639-BEE5-4377B08D6EEE}"/>
                  </a:ext>
                </a:extLst>
              </p:cNvPr>
              <p:cNvSpPr txBox="1"/>
              <p:nvPr/>
            </p:nvSpPr>
            <p:spPr>
              <a:xfrm>
                <a:off x="519952" y="2340909"/>
                <a:ext cx="3998983" cy="1282980"/>
              </a:xfrm>
              <a:prstGeom prst="rect">
                <a:avLst/>
              </a:prstGeom>
              <a:noFill/>
            </p:spPr>
            <p:txBody>
              <a:bodyPr wrap="square">
                <a:spAutoFit/>
              </a:bodyPr>
              <a:lstStyle/>
              <a:p>
                <a:pPr marL="0" marR="0">
                  <a:spcBef>
                    <a:spcPts val="0"/>
                  </a:spcBef>
                  <a:spcAft>
                    <a:spcPts val="0"/>
                  </a:spcAft>
                </a:pPr>
                <a14:m>
                  <m:oMathPara xmlns:m="http://schemas.openxmlformats.org/officeDocument/2006/math">
                    <m:oMathParaPr>
                      <m:jc m:val="centerGroup"/>
                    </m:oMathParaPr>
                    <m:oMath xmlns:m="http://schemas.openxmlformats.org/officeDocument/2006/math">
                      <m:r>
                        <a:rPr lang="el-GR" sz="4000" i="1" smtClean="0">
                          <a:effectLst/>
                          <a:latin typeface="Cambria Math" panose="02040503050406030204" pitchFamily="18" charset="0"/>
                          <a:ea typeface="Cambria Math" panose="02040503050406030204" pitchFamily="18" charset="0"/>
                        </a:rPr>
                        <m:t>𝜇</m:t>
                      </m:r>
                      <m:r>
                        <a:rPr lang="en-GB" sz="4000" b="0" i="1" smtClean="0">
                          <a:effectLst/>
                          <a:latin typeface="Cambria Math" panose="02040503050406030204" pitchFamily="18" charset="0"/>
                          <a:ea typeface="Cambria Math" panose="02040503050406030204" pitchFamily="18" charset="0"/>
                        </a:rPr>
                        <m:t>±</m:t>
                      </m:r>
                      <m:r>
                        <a:rPr lang="en-GB" sz="4000" b="0" i="1" smtClean="0">
                          <a:effectLst/>
                          <a:latin typeface="Cambria Math" panose="02040503050406030204" pitchFamily="18" charset="0"/>
                          <a:ea typeface="Cambria Math" panose="02040503050406030204" pitchFamily="18" charset="0"/>
                        </a:rPr>
                        <m:t>𝑧</m:t>
                      </m:r>
                      <m:d>
                        <m:dPr>
                          <m:ctrlPr>
                            <a:rPr lang="en-GB" sz="4000" b="0" i="1" smtClean="0">
                              <a:effectLst/>
                              <a:latin typeface="Cambria Math" panose="02040503050406030204" pitchFamily="18" charset="0"/>
                              <a:ea typeface="Cambria Math" panose="02040503050406030204" pitchFamily="18" charset="0"/>
                            </a:rPr>
                          </m:ctrlPr>
                        </m:dPr>
                        <m:e>
                          <m:f>
                            <m:fPr>
                              <m:ctrlPr>
                                <a:rPr lang="en-GB" sz="4000" b="0" i="1" smtClean="0">
                                  <a:effectLst/>
                                  <a:latin typeface="Cambria Math" panose="02040503050406030204" pitchFamily="18" charset="0"/>
                                  <a:ea typeface="Cambria Math" panose="02040503050406030204" pitchFamily="18" charset="0"/>
                                </a:rPr>
                              </m:ctrlPr>
                            </m:fPr>
                            <m:num>
                              <m:r>
                                <a:rPr lang="en-GB" sz="4000" b="0" i="1" smtClean="0">
                                  <a:effectLst/>
                                  <a:latin typeface="Cambria Math" panose="02040503050406030204" pitchFamily="18" charset="0"/>
                                  <a:ea typeface="Cambria Math" panose="02040503050406030204" pitchFamily="18" charset="0"/>
                                </a:rPr>
                                <m:t>𝜎</m:t>
                              </m:r>
                            </m:num>
                            <m:den>
                              <m:rad>
                                <m:radPr>
                                  <m:degHide m:val="on"/>
                                  <m:ctrlPr>
                                    <a:rPr lang="en-GB" sz="4000" b="0" i="1" smtClean="0">
                                      <a:effectLst/>
                                      <a:latin typeface="Cambria Math" panose="02040503050406030204" pitchFamily="18" charset="0"/>
                                      <a:ea typeface="Cambria Math" panose="02040503050406030204" pitchFamily="18" charset="0"/>
                                    </a:rPr>
                                  </m:ctrlPr>
                                </m:radPr>
                                <m:deg/>
                                <m:e>
                                  <m:r>
                                    <a:rPr lang="en-GB" sz="4000" b="0" i="1" smtClean="0">
                                      <a:effectLst/>
                                      <a:latin typeface="Cambria Math" panose="02040503050406030204" pitchFamily="18" charset="0"/>
                                      <a:ea typeface="Cambria Math" panose="02040503050406030204" pitchFamily="18" charset="0"/>
                                    </a:rPr>
                                    <m:t>𝑛</m:t>
                                  </m:r>
                                </m:e>
                              </m:rad>
                            </m:den>
                          </m:f>
                        </m:e>
                      </m:d>
                    </m:oMath>
                  </m:oMathPara>
                </a14:m>
                <a:endParaRPr lang="x-none" sz="4000" i="1">
                  <a:effectLst/>
                  <a:latin typeface="Century Gothic" panose="020B0502020202020204" pitchFamily="34" charset="0"/>
                </a:endParaRPr>
              </a:p>
            </p:txBody>
          </p:sp>
        </mc:Choice>
        <mc:Fallback xmlns="">
          <p:sp>
            <p:nvSpPr>
              <p:cNvPr id="6" name="TextBox 5">
                <a:extLst>
                  <a:ext uri="{FF2B5EF4-FFF2-40B4-BE49-F238E27FC236}">
                    <a16:creationId xmlns:a16="http://schemas.microsoft.com/office/drawing/2014/main" id="{E55A6807-6776-D639-BEE5-4377B08D6EEE}"/>
                  </a:ext>
                </a:extLst>
              </p:cNvPr>
              <p:cNvSpPr txBox="1">
                <a:spLocks noRot="1" noChangeAspect="1" noMove="1" noResize="1" noEditPoints="1" noAdjustHandles="1" noChangeArrowheads="1" noChangeShapeType="1" noTextEdit="1"/>
              </p:cNvSpPr>
              <p:nvPr/>
            </p:nvSpPr>
            <p:spPr>
              <a:xfrm>
                <a:off x="519952" y="2340909"/>
                <a:ext cx="3998983" cy="128298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0ACBFA8-8299-77EC-2941-B071BF7A4F01}"/>
                  </a:ext>
                </a:extLst>
              </p:cNvPr>
              <p:cNvSpPr txBox="1"/>
              <p:nvPr/>
            </p:nvSpPr>
            <p:spPr>
              <a:xfrm>
                <a:off x="2879187" y="4651467"/>
                <a:ext cx="1627094" cy="584775"/>
              </a:xfrm>
              <a:prstGeom prst="rect">
                <a:avLst/>
              </a:prstGeom>
              <a:noFill/>
            </p:spPr>
            <p:txBody>
              <a:bodyPr wrap="square">
                <a:spAutoFit/>
              </a:bodyPr>
              <a:lstStyle/>
              <a:p>
                <a:pPr marL="0" marR="0">
                  <a:spcBef>
                    <a:spcPts val="0"/>
                  </a:spcBef>
                  <a:spcAft>
                    <a:spcPts val="0"/>
                  </a:spcAft>
                </a:pPr>
                <a14:m>
                  <m:oMathPara xmlns:m="http://schemas.openxmlformats.org/officeDocument/2006/math">
                    <m:oMathParaPr>
                      <m:jc m:val="centerGroup"/>
                    </m:oMathParaPr>
                    <m:oMath xmlns:m="http://schemas.openxmlformats.org/officeDocument/2006/math">
                      <m:r>
                        <a:rPr lang="x-none" sz="3200" i="1" smtClean="0">
                          <a:effectLst/>
                          <a:latin typeface="Cambria Math" panose="02040503050406030204" pitchFamily="18" charset="0"/>
                          <a:ea typeface="Cambria Math" panose="02040503050406030204" pitchFamily="18" charset="0"/>
                        </a:rPr>
                        <m:t>𝜇</m:t>
                      </m:r>
                    </m:oMath>
                  </m:oMathPara>
                </a14:m>
                <a:endParaRPr lang="x-none" sz="3200">
                  <a:effectLst/>
                  <a:latin typeface="Century Gothic" panose="020B0502020202020204" pitchFamily="34" charset="0"/>
                </a:endParaRPr>
              </a:p>
            </p:txBody>
          </p:sp>
        </mc:Choice>
        <mc:Fallback xmlns="">
          <p:sp>
            <p:nvSpPr>
              <p:cNvPr id="8" name="TextBox 7">
                <a:extLst>
                  <a:ext uri="{FF2B5EF4-FFF2-40B4-BE49-F238E27FC236}">
                    <a16:creationId xmlns:a16="http://schemas.microsoft.com/office/drawing/2014/main" id="{B0ACBFA8-8299-77EC-2941-B071BF7A4F01}"/>
                  </a:ext>
                </a:extLst>
              </p:cNvPr>
              <p:cNvSpPr txBox="1">
                <a:spLocks noRot="1" noChangeAspect="1" noMove="1" noResize="1" noEditPoints="1" noAdjustHandles="1" noChangeArrowheads="1" noChangeShapeType="1" noTextEdit="1"/>
              </p:cNvSpPr>
              <p:nvPr/>
            </p:nvSpPr>
            <p:spPr>
              <a:xfrm>
                <a:off x="2879187" y="4651467"/>
                <a:ext cx="1627094" cy="584775"/>
              </a:xfrm>
              <a:prstGeom prst="rect">
                <a:avLst/>
              </a:prstGeom>
              <a:blipFill>
                <a:blip r:embed="rId5"/>
                <a:stretch>
                  <a:fillRect b="-10638"/>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67BB1F19-33B8-79BC-5CF1-9838959B6A32}"/>
              </a:ext>
            </a:extLst>
          </p:cNvPr>
          <p:cNvSpPr txBox="1"/>
          <p:nvPr/>
        </p:nvSpPr>
        <p:spPr>
          <a:xfrm>
            <a:off x="1757207" y="1778538"/>
            <a:ext cx="2598788" cy="646331"/>
          </a:xfrm>
          <a:prstGeom prst="rect">
            <a:avLst/>
          </a:prstGeom>
          <a:noFill/>
        </p:spPr>
        <p:txBody>
          <a:bodyPr wrap="none" rtlCol="0">
            <a:spAutoFit/>
          </a:bodyPr>
          <a:lstStyle/>
          <a:p>
            <a:r>
              <a:rPr lang="en-GB" sz="3600" dirty="0"/>
              <a:t>Population</a:t>
            </a:r>
          </a:p>
        </p:txBody>
      </p:sp>
      <p:sp>
        <p:nvSpPr>
          <p:cNvPr id="10" name="TextBox 9">
            <a:extLst>
              <a:ext uri="{FF2B5EF4-FFF2-40B4-BE49-F238E27FC236}">
                <a16:creationId xmlns:a16="http://schemas.microsoft.com/office/drawing/2014/main" id="{B6C35865-106B-EF1C-D240-22B60A6076DB}"/>
              </a:ext>
            </a:extLst>
          </p:cNvPr>
          <p:cNvSpPr txBox="1"/>
          <p:nvPr/>
        </p:nvSpPr>
        <p:spPr>
          <a:xfrm>
            <a:off x="2758022" y="4136050"/>
            <a:ext cx="1869423" cy="646331"/>
          </a:xfrm>
          <a:prstGeom prst="rect">
            <a:avLst/>
          </a:prstGeom>
          <a:noFill/>
        </p:spPr>
        <p:txBody>
          <a:bodyPr wrap="none" rtlCol="0">
            <a:spAutoFit/>
          </a:bodyPr>
          <a:lstStyle/>
          <a:p>
            <a:r>
              <a:rPr lang="en-GB" sz="3600" dirty="0"/>
              <a:t>Sample</a:t>
            </a:r>
          </a:p>
        </p:txBody>
      </p:sp>
    </p:spTree>
    <p:extLst>
      <p:ext uri="{BB962C8B-B14F-4D97-AF65-F5344CB8AC3E}">
        <p14:creationId xmlns:p14="http://schemas.microsoft.com/office/powerpoint/2010/main" val="126510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59E7-14A0-FE12-E2A6-913D3EBF077D}"/>
              </a:ext>
            </a:extLst>
          </p:cNvPr>
          <p:cNvSpPr>
            <a:spLocks noGrp="1"/>
          </p:cNvSpPr>
          <p:nvPr>
            <p:ph type="title"/>
          </p:nvPr>
        </p:nvSpPr>
        <p:spPr>
          <a:xfrm>
            <a:off x="268941" y="365126"/>
            <a:ext cx="8246409" cy="1325563"/>
          </a:xfrm>
        </p:spPr>
        <p:txBody>
          <a:bodyPr/>
          <a:lstStyle/>
          <a:p>
            <a:r>
              <a:rPr lang="en-GB" dirty="0">
                <a:latin typeface="Architects Daughter" pitchFamily="2" charset="77"/>
              </a:rPr>
              <a:t>Resources for Normal Distribution</a:t>
            </a:r>
          </a:p>
        </p:txBody>
      </p:sp>
      <p:pic>
        <p:nvPicPr>
          <p:cNvPr id="4" name="Picture 3">
            <a:extLst>
              <a:ext uri="{FF2B5EF4-FFF2-40B4-BE49-F238E27FC236}">
                <a16:creationId xmlns:a16="http://schemas.microsoft.com/office/drawing/2014/main" id="{C49028CF-8313-29FF-4434-2ED7AC95B2BE}"/>
              </a:ext>
            </a:extLst>
          </p:cNvPr>
          <p:cNvPicPr>
            <a:picLocks noChangeAspect="1"/>
          </p:cNvPicPr>
          <p:nvPr/>
        </p:nvPicPr>
        <p:blipFill>
          <a:blip r:embed="rId2"/>
          <a:stretch>
            <a:fillRect/>
          </a:stretch>
        </p:blipFill>
        <p:spPr>
          <a:xfrm>
            <a:off x="268941" y="1690689"/>
            <a:ext cx="6136715" cy="3680040"/>
          </a:xfrm>
          <a:prstGeom prst="rect">
            <a:avLst/>
          </a:prstGeom>
        </p:spPr>
      </p:pic>
    </p:spTree>
    <p:extLst>
      <p:ext uri="{BB962C8B-B14F-4D97-AF65-F5344CB8AC3E}">
        <p14:creationId xmlns:p14="http://schemas.microsoft.com/office/powerpoint/2010/main" val="26157361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8ACD-00F8-828F-C6D2-82C88D59C819}"/>
              </a:ext>
            </a:extLst>
          </p:cNvPr>
          <p:cNvSpPr>
            <a:spLocks noGrp="1"/>
          </p:cNvSpPr>
          <p:nvPr>
            <p:ph type="title"/>
          </p:nvPr>
        </p:nvSpPr>
        <p:spPr>
          <a:xfrm>
            <a:off x="147918" y="18255"/>
            <a:ext cx="9143999" cy="1325563"/>
          </a:xfrm>
        </p:spPr>
        <p:txBody>
          <a:bodyPr/>
          <a:lstStyle/>
          <a:p>
            <a:r>
              <a:rPr lang="en-GB" dirty="0">
                <a:latin typeface="Architects Daughter" pitchFamily="2" charset="77"/>
              </a:rPr>
              <a:t>Correlation and Regression</a:t>
            </a:r>
          </a:p>
        </p:txBody>
      </p:sp>
      <p:sp>
        <p:nvSpPr>
          <p:cNvPr id="3" name="Content Placeholder 2">
            <a:extLst>
              <a:ext uri="{FF2B5EF4-FFF2-40B4-BE49-F238E27FC236}">
                <a16:creationId xmlns:a16="http://schemas.microsoft.com/office/drawing/2014/main" id="{CDE0C6D8-C644-84AF-4340-CF0DAED57991}"/>
              </a:ext>
            </a:extLst>
          </p:cNvPr>
          <p:cNvSpPr>
            <a:spLocks noGrp="1"/>
          </p:cNvSpPr>
          <p:nvPr>
            <p:ph idx="1"/>
          </p:nvPr>
        </p:nvSpPr>
        <p:spPr>
          <a:xfrm>
            <a:off x="1120588" y="3210708"/>
            <a:ext cx="7886700" cy="688975"/>
          </a:xfrm>
        </p:spPr>
        <p:txBody>
          <a:bodyPr/>
          <a:lstStyle/>
          <a:p>
            <a:pPr marL="0" indent="0">
              <a:buNone/>
            </a:pPr>
            <a:r>
              <a:rPr lang="en-GB" dirty="0"/>
              <a:t>Extrapolation and Interpolation</a:t>
            </a:r>
          </a:p>
        </p:txBody>
      </p:sp>
      <p:sp>
        <p:nvSpPr>
          <p:cNvPr id="4" name="Content Placeholder 2">
            <a:extLst>
              <a:ext uri="{FF2B5EF4-FFF2-40B4-BE49-F238E27FC236}">
                <a16:creationId xmlns:a16="http://schemas.microsoft.com/office/drawing/2014/main" id="{C413CFBE-2DB0-B6DE-B337-3626CB56F642}"/>
              </a:ext>
            </a:extLst>
          </p:cNvPr>
          <p:cNvSpPr txBox="1">
            <a:spLocks/>
          </p:cNvSpPr>
          <p:nvPr/>
        </p:nvSpPr>
        <p:spPr>
          <a:xfrm>
            <a:off x="2497791" y="2290672"/>
            <a:ext cx="7886700" cy="688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Dependent and Independent</a:t>
            </a:r>
          </a:p>
        </p:txBody>
      </p:sp>
      <p:sp>
        <p:nvSpPr>
          <p:cNvPr id="5" name="Content Placeholder 2">
            <a:extLst>
              <a:ext uri="{FF2B5EF4-FFF2-40B4-BE49-F238E27FC236}">
                <a16:creationId xmlns:a16="http://schemas.microsoft.com/office/drawing/2014/main" id="{2858B883-C13B-703B-B5AC-B6AD669D610B}"/>
              </a:ext>
            </a:extLst>
          </p:cNvPr>
          <p:cNvSpPr txBox="1">
            <a:spLocks/>
          </p:cNvSpPr>
          <p:nvPr/>
        </p:nvSpPr>
        <p:spPr>
          <a:xfrm>
            <a:off x="2134721" y="4318422"/>
            <a:ext cx="7886700" cy="688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Gradient and y-intercept in context</a:t>
            </a:r>
          </a:p>
        </p:txBody>
      </p:sp>
      <p:sp>
        <p:nvSpPr>
          <p:cNvPr id="6" name="Content Placeholder 2">
            <a:extLst>
              <a:ext uri="{FF2B5EF4-FFF2-40B4-BE49-F238E27FC236}">
                <a16:creationId xmlns:a16="http://schemas.microsoft.com/office/drawing/2014/main" id="{73B0E1E8-A74B-B60B-1500-DDAA9403C8B4}"/>
              </a:ext>
            </a:extLst>
          </p:cNvPr>
          <p:cNvSpPr txBox="1">
            <a:spLocks/>
          </p:cNvSpPr>
          <p:nvPr/>
        </p:nvSpPr>
        <p:spPr>
          <a:xfrm>
            <a:off x="900952" y="5426136"/>
            <a:ext cx="7886700" cy="688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Use some of the data sets!</a:t>
            </a:r>
          </a:p>
        </p:txBody>
      </p:sp>
      <p:sp>
        <p:nvSpPr>
          <p:cNvPr id="7" name="Content Placeholder 2">
            <a:extLst>
              <a:ext uri="{FF2B5EF4-FFF2-40B4-BE49-F238E27FC236}">
                <a16:creationId xmlns:a16="http://schemas.microsoft.com/office/drawing/2014/main" id="{55B4FB6D-4A92-8874-9353-02B904701B6B}"/>
              </a:ext>
            </a:extLst>
          </p:cNvPr>
          <p:cNvSpPr txBox="1">
            <a:spLocks/>
          </p:cNvSpPr>
          <p:nvPr/>
        </p:nvSpPr>
        <p:spPr>
          <a:xfrm>
            <a:off x="900952" y="1416832"/>
            <a:ext cx="4905935" cy="688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Mean Point</a:t>
            </a:r>
          </a:p>
        </p:txBody>
      </p:sp>
    </p:spTree>
    <p:extLst>
      <p:ext uri="{BB962C8B-B14F-4D97-AF65-F5344CB8AC3E}">
        <p14:creationId xmlns:p14="http://schemas.microsoft.com/office/powerpoint/2010/main" val="137981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xtrapolati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6895" y="563984"/>
            <a:ext cx="7630209" cy="488267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endParaRPr lang="en-GB"/>
          </a:p>
        </p:txBody>
      </p:sp>
      <p:sp>
        <p:nvSpPr>
          <p:cNvPr id="2" name="TextBox 1">
            <a:extLst>
              <a:ext uri="{FF2B5EF4-FFF2-40B4-BE49-F238E27FC236}">
                <a16:creationId xmlns:a16="http://schemas.microsoft.com/office/drawing/2014/main" id="{BC5A09C2-B063-8FD6-9A62-97822DC35342}"/>
              </a:ext>
            </a:extLst>
          </p:cNvPr>
          <p:cNvSpPr txBox="1"/>
          <p:nvPr/>
        </p:nvSpPr>
        <p:spPr>
          <a:xfrm>
            <a:off x="952500" y="5753100"/>
            <a:ext cx="3291286" cy="369332"/>
          </a:xfrm>
          <a:prstGeom prst="rect">
            <a:avLst/>
          </a:prstGeom>
          <a:noFill/>
        </p:spPr>
        <p:txBody>
          <a:bodyPr wrap="none" rtlCol="0">
            <a:spAutoFit/>
          </a:bodyPr>
          <a:lstStyle/>
          <a:p>
            <a:r>
              <a:rPr lang="en-GB" dirty="0">
                <a:hlinkClick r:id="rId4"/>
              </a:rPr>
              <a:t>Kahoot – Correlation so far!!</a:t>
            </a:r>
            <a:endParaRPr lang="en-GB" dirty="0"/>
          </a:p>
        </p:txBody>
      </p:sp>
    </p:spTree>
    <p:extLst>
      <p:ext uri="{BB962C8B-B14F-4D97-AF65-F5344CB8AC3E}">
        <p14:creationId xmlns:p14="http://schemas.microsoft.com/office/powerpoint/2010/main" val="19976382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1364-A68D-AD43-BE65-A609F434D1BC}"/>
              </a:ext>
            </a:extLst>
          </p:cNvPr>
          <p:cNvSpPr>
            <a:spLocks noGrp="1"/>
          </p:cNvSpPr>
          <p:nvPr>
            <p:ph type="title"/>
          </p:nvPr>
        </p:nvSpPr>
        <p:spPr>
          <a:xfrm>
            <a:off x="0" y="0"/>
            <a:ext cx="9144000" cy="731837"/>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GB" dirty="0">
                <a:solidFill>
                  <a:schemeClr val="accent1">
                    <a:lumMod val="75000"/>
                  </a:schemeClr>
                </a:solidFill>
              </a:rPr>
              <a:t>Interpreting the Regression Equation</a:t>
            </a:r>
          </a:p>
        </p:txBody>
      </p:sp>
      <p:sp>
        <p:nvSpPr>
          <p:cNvPr id="3" name="Content Placeholder 2">
            <a:extLst>
              <a:ext uri="{FF2B5EF4-FFF2-40B4-BE49-F238E27FC236}">
                <a16:creationId xmlns:a16="http://schemas.microsoft.com/office/drawing/2014/main" id="{4E375D99-F7AE-DC44-9CD1-C1479695927B}"/>
              </a:ext>
            </a:extLst>
          </p:cNvPr>
          <p:cNvSpPr>
            <a:spLocks noGrp="1"/>
          </p:cNvSpPr>
          <p:nvPr>
            <p:ph idx="1"/>
          </p:nvPr>
        </p:nvSpPr>
        <p:spPr>
          <a:xfrm>
            <a:off x="457200" y="980729"/>
            <a:ext cx="8229600" cy="864096"/>
          </a:xfrm>
        </p:spPr>
        <p:txBody>
          <a:bodyPr>
            <a:normAutofit/>
          </a:bodyPr>
          <a:lstStyle/>
          <a:p>
            <a:pPr marL="0" indent="0">
              <a:buNone/>
            </a:pPr>
            <a:r>
              <a:rPr lang="en-GB" sz="2400" dirty="0"/>
              <a:t>The table gives data on the percentage of built up land and the biological health of the stream.</a:t>
            </a:r>
          </a:p>
        </p:txBody>
      </p:sp>
      <p:graphicFrame>
        <p:nvGraphicFramePr>
          <p:cNvPr id="4" name="Table 3"/>
          <p:cNvGraphicFramePr>
            <a:graphicFrameLocks noGrp="1"/>
          </p:cNvGraphicFramePr>
          <p:nvPr>
            <p:extLst>
              <p:ext uri="{D42A27DB-BD31-4B8C-83A1-F6EECF244321}">
                <p14:modId xmlns:p14="http://schemas.microsoft.com/office/powerpoint/2010/main" val="285607742"/>
              </p:ext>
            </p:extLst>
          </p:nvPr>
        </p:nvGraphicFramePr>
        <p:xfrm>
          <a:off x="670121" y="1693010"/>
          <a:ext cx="3106688" cy="5048250"/>
        </p:xfrm>
        <a:graphic>
          <a:graphicData uri="http://schemas.openxmlformats.org/drawingml/2006/table">
            <a:tbl>
              <a:tblPr>
                <a:tableStyleId>{5940675A-B579-460E-94D1-54222C63F5DA}</a:tableStyleId>
              </a:tblPr>
              <a:tblGrid>
                <a:gridCol w="1507701">
                  <a:extLst>
                    <a:ext uri="{9D8B030D-6E8A-4147-A177-3AD203B41FA5}">
                      <a16:colId xmlns:a16="http://schemas.microsoft.com/office/drawing/2014/main" val="1064853032"/>
                    </a:ext>
                  </a:extLst>
                </a:gridCol>
                <a:gridCol w="1598987">
                  <a:extLst>
                    <a:ext uri="{9D8B030D-6E8A-4147-A177-3AD203B41FA5}">
                      <a16:colId xmlns:a16="http://schemas.microsoft.com/office/drawing/2014/main" val="214742590"/>
                    </a:ext>
                  </a:extLst>
                </a:gridCol>
              </a:tblGrid>
              <a:tr h="381000">
                <a:tc>
                  <a:txBody>
                    <a:bodyPr/>
                    <a:lstStyle/>
                    <a:p>
                      <a:pPr algn="ctr" fontAlgn="b"/>
                      <a:r>
                        <a:rPr lang="en-GB" sz="1600" u="none" strike="noStrike" dirty="0">
                          <a:effectLst/>
                        </a:rPr>
                        <a:t>% urbanisation</a:t>
                      </a:r>
                      <a:endParaRPr lang="en-GB" sz="1600" b="0" i="0" u="none" strike="noStrike" dirty="0">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Biological Health of Stream</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246564084"/>
                  </a:ext>
                </a:extLst>
              </a:tr>
              <a:tr h="190500">
                <a:tc>
                  <a:txBody>
                    <a:bodyPr/>
                    <a:lstStyle/>
                    <a:p>
                      <a:pPr algn="ctr" fontAlgn="b"/>
                      <a:r>
                        <a:rPr lang="en-GB" sz="1600" u="none" strike="noStrike" dirty="0">
                          <a:effectLst/>
                        </a:rPr>
                        <a:t>60</a:t>
                      </a:r>
                      <a:endParaRPr lang="en-GB" sz="1600" b="0" i="0" u="none" strike="noStrike" dirty="0">
                        <a:effectLst/>
                        <a:latin typeface="Arial" panose="020B0604020202020204" pitchFamily="34" charset="0"/>
                      </a:endParaRPr>
                    </a:p>
                  </a:txBody>
                  <a:tcPr marL="9525" marR="9525" marT="9525" marB="0" anchor="b"/>
                </a:tc>
                <a:tc>
                  <a:txBody>
                    <a:bodyPr/>
                    <a:lstStyle/>
                    <a:p>
                      <a:pPr algn="ctr" fontAlgn="b"/>
                      <a:r>
                        <a:rPr lang="en-GB" sz="1600" u="none" strike="noStrike">
                          <a:effectLst/>
                        </a:rPr>
                        <a:t>9</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737325577"/>
                  </a:ext>
                </a:extLst>
              </a:tr>
              <a:tr h="190500">
                <a:tc>
                  <a:txBody>
                    <a:bodyPr/>
                    <a:lstStyle/>
                    <a:p>
                      <a:pPr algn="ctr" fontAlgn="b"/>
                      <a:r>
                        <a:rPr lang="en-GB" sz="1600" u="none" strike="noStrike">
                          <a:effectLst/>
                        </a:rPr>
                        <a:t>43</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11</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767399506"/>
                  </a:ext>
                </a:extLst>
              </a:tr>
              <a:tr h="190500">
                <a:tc>
                  <a:txBody>
                    <a:bodyPr/>
                    <a:lstStyle/>
                    <a:p>
                      <a:pPr algn="ctr" fontAlgn="b"/>
                      <a:r>
                        <a:rPr lang="en-GB" sz="1600" u="none" strike="noStrike">
                          <a:effectLst/>
                        </a:rPr>
                        <a:t>43</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13</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720541652"/>
                  </a:ext>
                </a:extLst>
              </a:tr>
              <a:tr h="190500">
                <a:tc>
                  <a:txBody>
                    <a:bodyPr/>
                    <a:lstStyle/>
                    <a:p>
                      <a:pPr algn="ctr" fontAlgn="b"/>
                      <a:r>
                        <a:rPr lang="en-GB" sz="1600" u="none" strike="noStrike">
                          <a:effectLst/>
                        </a:rPr>
                        <a:t>34</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23</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768660474"/>
                  </a:ext>
                </a:extLst>
              </a:tr>
              <a:tr h="190500">
                <a:tc>
                  <a:txBody>
                    <a:bodyPr/>
                    <a:lstStyle/>
                    <a:p>
                      <a:pPr algn="ctr" fontAlgn="b"/>
                      <a:r>
                        <a:rPr lang="en-GB" sz="1600" u="none" strike="noStrike">
                          <a:effectLst/>
                        </a:rPr>
                        <a:t>27</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31</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204273694"/>
                  </a:ext>
                </a:extLst>
              </a:tr>
              <a:tr h="190500">
                <a:tc>
                  <a:txBody>
                    <a:bodyPr/>
                    <a:lstStyle/>
                    <a:p>
                      <a:pPr algn="ctr" fontAlgn="b"/>
                      <a:r>
                        <a:rPr lang="en-GB" sz="1600" u="none" strike="noStrike">
                          <a:effectLst/>
                        </a:rPr>
                        <a:t>25</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31</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387376341"/>
                  </a:ext>
                </a:extLst>
              </a:tr>
              <a:tr h="190500">
                <a:tc>
                  <a:txBody>
                    <a:bodyPr/>
                    <a:lstStyle/>
                    <a:p>
                      <a:pPr algn="ctr" fontAlgn="b"/>
                      <a:r>
                        <a:rPr lang="en-GB" sz="1600" u="none" strike="noStrike">
                          <a:effectLst/>
                        </a:rPr>
                        <a:t>21</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21</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5933518"/>
                  </a:ext>
                </a:extLst>
              </a:tr>
              <a:tr h="190500">
                <a:tc>
                  <a:txBody>
                    <a:bodyPr/>
                    <a:lstStyle/>
                    <a:p>
                      <a:pPr algn="ctr" fontAlgn="b"/>
                      <a:r>
                        <a:rPr lang="en-GB" sz="1600" u="none" strike="noStrike">
                          <a:effectLst/>
                        </a:rPr>
                        <a:t>18</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23</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900259175"/>
                  </a:ext>
                </a:extLst>
              </a:tr>
              <a:tr h="190500">
                <a:tc>
                  <a:txBody>
                    <a:bodyPr/>
                    <a:lstStyle/>
                    <a:p>
                      <a:pPr algn="ctr" fontAlgn="b"/>
                      <a:r>
                        <a:rPr lang="en-GB" sz="1600" u="none" strike="noStrike">
                          <a:effectLst/>
                        </a:rPr>
                        <a:t>11</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27</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236077559"/>
                  </a:ext>
                </a:extLst>
              </a:tr>
              <a:tr h="190500">
                <a:tc>
                  <a:txBody>
                    <a:bodyPr/>
                    <a:lstStyle/>
                    <a:p>
                      <a:pPr algn="ctr" fontAlgn="b"/>
                      <a:r>
                        <a:rPr lang="en-GB" sz="1600" u="none" strike="noStrike">
                          <a:effectLst/>
                        </a:rPr>
                        <a:t>8</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37</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391832643"/>
                  </a:ext>
                </a:extLst>
              </a:tr>
              <a:tr h="190500">
                <a:tc>
                  <a:txBody>
                    <a:bodyPr/>
                    <a:lstStyle/>
                    <a:p>
                      <a:pPr algn="ctr" fontAlgn="b"/>
                      <a:r>
                        <a:rPr lang="en-GB" sz="1600" u="none" strike="noStrike">
                          <a:effectLst/>
                        </a:rPr>
                        <a:t>8</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39</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183242824"/>
                  </a:ext>
                </a:extLst>
              </a:tr>
              <a:tr h="190500">
                <a:tc>
                  <a:txBody>
                    <a:bodyPr/>
                    <a:lstStyle/>
                    <a:p>
                      <a:pPr algn="ctr" fontAlgn="b"/>
                      <a:r>
                        <a:rPr lang="en-GB" sz="1600" u="none" strike="noStrike">
                          <a:effectLst/>
                        </a:rPr>
                        <a:t>8</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29</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749614412"/>
                  </a:ext>
                </a:extLst>
              </a:tr>
              <a:tr h="190500">
                <a:tc>
                  <a:txBody>
                    <a:bodyPr/>
                    <a:lstStyle/>
                    <a:p>
                      <a:pPr algn="ctr" fontAlgn="b"/>
                      <a:r>
                        <a:rPr lang="en-GB" sz="1600" u="none" strike="noStrike">
                          <a:effectLst/>
                        </a:rPr>
                        <a:t>7</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a:effectLst/>
                        </a:rPr>
                        <a:t>31</a:t>
                      </a:r>
                      <a:endParaRPr lang="en-GB" sz="16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319939799"/>
                  </a:ext>
                </a:extLst>
              </a:tr>
              <a:tr h="190500">
                <a:tc>
                  <a:txBody>
                    <a:bodyPr/>
                    <a:lstStyle/>
                    <a:p>
                      <a:pPr algn="ctr" fontAlgn="b"/>
                      <a:r>
                        <a:rPr lang="en-GB" sz="1600" u="none" strike="noStrike">
                          <a:effectLst/>
                        </a:rPr>
                        <a:t>7</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43</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3813222316"/>
                  </a:ext>
                </a:extLst>
              </a:tr>
              <a:tr h="190500">
                <a:tc>
                  <a:txBody>
                    <a:bodyPr/>
                    <a:lstStyle/>
                    <a:p>
                      <a:pPr algn="ctr" fontAlgn="b"/>
                      <a:r>
                        <a:rPr lang="en-GB" sz="1600" u="none" strike="noStrike">
                          <a:effectLst/>
                        </a:rPr>
                        <a:t>5</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33</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389797692"/>
                  </a:ext>
                </a:extLst>
              </a:tr>
              <a:tr h="190500">
                <a:tc>
                  <a:txBody>
                    <a:bodyPr/>
                    <a:lstStyle/>
                    <a:p>
                      <a:pPr algn="ctr" fontAlgn="b"/>
                      <a:r>
                        <a:rPr lang="en-GB" sz="1600" u="none" strike="noStrike">
                          <a:effectLst/>
                        </a:rPr>
                        <a:t>4</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35</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182795863"/>
                  </a:ext>
                </a:extLst>
              </a:tr>
              <a:tr h="190500">
                <a:tc>
                  <a:txBody>
                    <a:bodyPr/>
                    <a:lstStyle/>
                    <a:p>
                      <a:pPr algn="ctr" fontAlgn="b"/>
                      <a:r>
                        <a:rPr lang="en-GB" sz="1600" u="none" strike="noStrike">
                          <a:effectLst/>
                        </a:rPr>
                        <a:t>2</a:t>
                      </a:r>
                      <a:endParaRPr lang="en-GB" sz="1600" b="0" i="0" u="none" strike="noStrike">
                        <a:effectLst/>
                        <a:latin typeface="Arial" panose="020B0604020202020204" pitchFamily="34" charset="0"/>
                      </a:endParaRPr>
                    </a:p>
                  </a:txBody>
                  <a:tcPr marL="9525" marR="9525" marT="9525" marB="0" anchor="b"/>
                </a:tc>
                <a:tc>
                  <a:txBody>
                    <a:bodyPr/>
                    <a:lstStyle/>
                    <a:p>
                      <a:pPr algn="ctr" fontAlgn="b"/>
                      <a:r>
                        <a:rPr lang="en-GB" sz="1600" u="none" strike="noStrike" dirty="0">
                          <a:effectLst/>
                        </a:rPr>
                        <a:t>37</a:t>
                      </a:r>
                      <a:endParaRPr lang="en-GB" sz="16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3577730189"/>
                  </a:ext>
                </a:extLst>
              </a:tr>
            </a:tbl>
          </a:graphicData>
        </a:graphic>
      </p:graphicFrame>
      <p:sp>
        <p:nvSpPr>
          <p:cNvPr id="5" name="TextBox 4"/>
          <p:cNvSpPr txBox="1"/>
          <p:nvPr/>
        </p:nvSpPr>
        <p:spPr>
          <a:xfrm>
            <a:off x="4211960" y="2348880"/>
            <a:ext cx="4012637" cy="2585323"/>
          </a:xfrm>
          <a:prstGeom prst="rect">
            <a:avLst/>
          </a:prstGeom>
          <a:noFill/>
        </p:spPr>
        <p:txBody>
          <a:bodyPr wrap="none" rtlCol="0">
            <a:spAutoFit/>
          </a:bodyPr>
          <a:lstStyle/>
          <a:p>
            <a:r>
              <a:rPr lang="en-GB" dirty="0"/>
              <a:t>Calculate the PMCC.</a:t>
            </a:r>
          </a:p>
          <a:p>
            <a:endParaRPr lang="en-GB" dirty="0"/>
          </a:p>
          <a:p>
            <a:r>
              <a:rPr lang="en-GB" dirty="0"/>
              <a:t>Comment on the result.</a:t>
            </a:r>
          </a:p>
          <a:p>
            <a:endParaRPr lang="en-GB" dirty="0"/>
          </a:p>
          <a:p>
            <a:r>
              <a:rPr lang="en-GB" dirty="0"/>
              <a:t>Find the regression equation.</a:t>
            </a:r>
          </a:p>
          <a:p>
            <a:endParaRPr lang="en-GB" dirty="0"/>
          </a:p>
          <a:p>
            <a:r>
              <a:rPr lang="en-GB" dirty="0"/>
              <a:t>What do the values mean?</a:t>
            </a:r>
          </a:p>
          <a:p>
            <a:endParaRPr lang="en-GB" dirty="0"/>
          </a:p>
          <a:p>
            <a:r>
              <a:rPr lang="en-GB" dirty="0"/>
              <a:t>What more do you want to know?</a:t>
            </a:r>
          </a:p>
        </p:txBody>
      </p:sp>
    </p:spTree>
    <p:extLst>
      <p:ext uri="{BB962C8B-B14F-4D97-AF65-F5344CB8AC3E}">
        <p14:creationId xmlns:p14="http://schemas.microsoft.com/office/powerpoint/2010/main" val="26765539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59E7-14A0-FE12-E2A6-913D3EBF077D}"/>
              </a:ext>
            </a:extLst>
          </p:cNvPr>
          <p:cNvSpPr>
            <a:spLocks noGrp="1"/>
          </p:cNvSpPr>
          <p:nvPr>
            <p:ph type="title"/>
          </p:nvPr>
        </p:nvSpPr>
        <p:spPr>
          <a:xfrm>
            <a:off x="268941" y="365126"/>
            <a:ext cx="8246409" cy="1325563"/>
          </a:xfrm>
        </p:spPr>
        <p:txBody>
          <a:bodyPr/>
          <a:lstStyle/>
          <a:p>
            <a:r>
              <a:rPr lang="en-GB" dirty="0">
                <a:latin typeface="Architects Daughter" pitchFamily="2" charset="77"/>
              </a:rPr>
              <a:t>Critical Analysis</a:t>
            </a:r>
          </a:p>
        </p:txBody>
      </p:sp>
      <p:pic>
        <p:nvPicPr>
          <p:cNvPr id="16385" name="Picture 1" descr="There are three kinds of lies: &#10;lies, damned lies, and statistics. &#10;- Benjamin Disraeli &#10;AZ QUOTES ">
            <a:extLst>
              <a:ext uri="{FF2B5EF4-FFF2-40B4-BE49-F238E27FC236}">
                <a16:creationId xmlns:a16="http://schemas.microsoft.com/office/drawing/2014/main" id="{2F6411C5-8F77-BFEC-9652-684F182EC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541" y="1885110"/>
            <a:ext cx="8148918" cy="3814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5265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348E-B2B9-0E8C-E04D-EF53FFE639D4}"/>
              </a:ext>
            </a:extLst>
          </p:cNvPr>
          <p:cNvSpPr>
            <a:spLocks noGrp="1"/>
          </p:cNvSpPr>
          <p:nvPr>
            <p:ph type="title"/>
          </p:nvPr>
        </p:nvSpPr>
        <p:spPr/>
        <p:txBody>
          <a:bodyPr/>
          <a:lstStyle/>
          <a:p>
            <a:endParaRPr lang="en-GB"/>
          </a:p>
        </p:txBody>
      </p:sp>
      <p:pic>
        <p:nvPicPr>
          <p:cNvPr id="4" name="Online Media 3" descr="gerd gigerenzer - risk communication">
            <a:hlinkClick r:id="" action="ppaction://media"/>
            <a:extLst>
              <a:ext uri="{FF2B5EF4-FFF2-40B4-BE49-F238E27FC236}">
                <a16:creationId xmlns:a16="http://schemas.microsoft.com/office/drawing/2014/main" id="{6B072EE1-CA90-CA09-60F1-8AFF7B4C2F76}"/>
              </a:ext>
            </a:extLst>
          </p:cNvPr>
          <p:cNvPicPr>
            <a:picLocks noGrp="1" noRot="1" noChangeAspect="1"/>
          </p:cNvPicPr>
          <p:nvPr>
            <p:ph idx="1"/>
            <a:videoFile r:link="rId1"/>
          </p:nvPr>
        </p:nvPicPr>
        <p:blipFill>
          <a:blip r:embed="rId3"/>
          <a:stretch>
            <a:fillRect/>
          </a:stretch>
        </p:blipFill>
        <p:spPr>
          <a:xfrm>
            <a:off x="722313" y="1825625"/>
            <a:ext cx="7700962" cy="4351338"/>
          </a:xfrm>
          <a:prstGeom prst="rect">
            <a:avLst/>
          </a:prstGeom>
        </p:spPr>
      </p:pic>
      <p:sp>
        <p:nvSpPr>
          <p:cNvPr id="5" name="Title 1">
            <a:extLst>
              <a:ext uri="{FF2B5EF4-FFF2-40B4-BE49-F238E27FC236}">
                <a16:creationId xmlns:a16="http://schemas.microsoft.com/office/drawing/2014/main" id="{EDB5B757-07B4-A7D8-A9DD-AFE641BE7D4F}"/>
              </a:ext>
            </a:extLst>
          </p:cNvPr>
          <p:cNvSpPr txBox="1">
            <a:spLocks/>
          </p:cNvSpPr>
          <p:nvPr/>
        </p:nvSpPr>
        <p:spPr>
          <a:xfrm>
            <a:off x="268941" y="669645"/>
            <a:ext cx="824640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Risk Communication</a:t>
            </a:r>
          </a:p>
          <a:p>
            <a:r>
              <a:rPr lang="en-GB" b="1" dirty="0"/>
              <a:t>Gerd </a:t>
            </a:r>
            <a:r>
              <a:rPr lang="en-GB" b="1" dirty="0" err="1"/>
              <a:t>Gigerenzer</a:t>
            </a:r>
            <a:endParaRPr lang="en-GB" b="1" dirty="0"/>
          </a:p>
          <a:p>
            <a:endParaRPr lang="en-GB" dirty="0">
              <a:latin typeface="Architects Daughter" pitchFamily="2" charset="77"/>
            </a:endParaRPr>
          </a:p>
        </p:txBody>
      </p:sp>
    </p:spTree>
    <p:extLst>
      <p:ext uri="{BB962C8B-B14F-4D97-AF65-F5344CB8AC3E}">
        <p14:creationId xmlns:p14="http://schemas.microsoft.com/office/powerpoint/2010/main" val="381627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91FE5A-F398-EF9E-ECBE-98D2832B30E2}"/>
              </a:ext>
            </a:extLst>
          </p:cNvPr>
          <p:cNvSpPr txBox="1">
            <a:spLocks/>
          </p:cNvSpPr>
          <p:nvPr/>
        </p:nvSpPr>
        <p:spPr>
          <a:xfrm>
            <a:off x="228600" y="0"/>
            <a:ext cx="824640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a:t>
            </a:r>
            <a:r>
              <a:rPr lang="en-GB" dirty="0" err="1">
                <a:latin typeface="Architects Daughter" pitchFamily="2" charset="77"/>
              </a:rPr>
              <a:t>GraphCrimes</a:t>
            </a:r>
            <a:endParaRPr lang="en-GB" dirty="0">
              <a:latin typeface="Architects Daughter" pitchFamily="2" charset="77"/>
            </a:endParaRPr>
          </a:p>
        </p:txBody>
      </p:sp>
      <p:pic>
        <p:nvPicPr>
          <p:cNvPr id="5" name="Picture 4">
            <a:extLst>
              <a:ext uri="{FF2B5EF4-FFF2-40B4-BE49-F238E27FC236}">
                <a16:creationId xmlns:a16="http://schemas.microsoft.com/office/drawing/2014/main" id="{1490BB4B-1778-6392-EC55-583C5F256718}"/>
              </a:ext>
            </a:extLst>
          </p:cNvPr>
          <p:cNvPicPr>
            <a:picLocks noChangeAspect="1"/>
          </p:cNvPicPr>
          <p:nvPr/>
        </p:nvPicPr>
        <p:blipFill>
          <a:blip r:embed="rId2"/>
          <a:stretch>
            <a:fillRect/>
          </a:stretch>
        </p:blipFill>
        <p:spPr>
          <a:xfrm>
            <a:off x="668991" y="1136159"/>
            <a:ext cx="4511393" cy="5439451"/>
          </a:xfrm>
          <a:prstGeom prst="rect">
            <a:avLst/>
          </a:prstGeom>
        </p:spPr>
      </p:pic>
      <p:sp>
        <p:nvSpPr>
          <p:cNvPr id="6" name="TextBox 5">
            <a:extLst>
              <a:ext uri="{FF2B5EF4-FFF2-40B4-BE49-F238E27FC236}">
                <a16:creationId xmlns:a16="http://schemas.microsoft.com/office/drawing/2014/main" id="{FB51A2C1-E156-7B3F-456B-B5DCA2A78D95}"/>
              </a:ext>
            </a:extLst>
          </p:cNvPr>
          <p:cNvSpPr txBox="1"/>
          <p:nvPr/>
        </p:nvSpPr>
        <p:spPr>
          <a:xfrm>
            <a:off x="5472953" y="1425388"/>
            <a:ext cx="2047355" cy="3108543"/>
          </a:xfrm>
          <a:prstGeom prst="rect">
            <a:avLst/>
          </a:prstGeom>
          <a:noFill/>
        </p:spPr>
        <p:txBody>
          <a:bodyPr wrap="none" rtlCol="0">
            <a:spAutoFit/>
          </a:bodyPr>
          <a:lstStyle/>
          <a:p>
            <a:r>
              <a:rPr lang="en-GB" sz="2800" dirty="0"/>
              <a:t>% share</a:t>
            </a:r>
          </a:p>
          <a:p>
            <a:endParaRPr lang="en-GB" sz="2800" dirty="0"/>
          </a:p>
          <a:p>
            <a:r>
              <a:rPr lang="en-GB" sz="2800" dirty="0"/>
              <a:t>% increase</a:t>
            </a:r>
          </a:p>
          <a:p>
            <a:endParaRPr lang="en-GB" sz="2800" dirty="0"/>
          </a:p>
          <a:p>
            <a:r>
              <a:rPr lang="en-GB" sz="2800" dirty="0"/>
              <a:t>% of</a:t>
            </a:r>
          </a:p>
          <a:p>
            <a:endParaRPr lang="en-GB" sz="2800" dirty="0"/>
          </a:p>
          <a:p>
            <a:r>
              <a:rPr lang="en-GB" sz="2800" dirty="0"/>
              <a:t>% points</a:t>
            </a:r>
          </a:p>
        </p:txBody>
      </p:sp>
    </p:spTree>
    <p:extLst>
      <p:ext uri="{BB962C8B-B14F-4D97-AF65-F5344CB8AC3E}">
        <p14:creationId xmlns:p14="http://schemas.microsoft.com/office/powerpoint/2010/main" val="249864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7E82F-5CEE-F554-3581-8FC19B11E53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9896C7F-30F2-6BA9-368A-F7B492210972}"/>
              </a:ext>
            </a:extLst>
          </p:cNvPr>
          <p:cNvSpPr>
            <a:spLocks noGrp="1"/>
          </p:cNvSpPr>
          <p:nvPr>
            <p:ph idx="1"/>
          </p:nvPr>
        </p:nvSpPr>
        <p:spPr/>
        <p:txBody>
          <a:bodyPr/>
          <a:lstStyle/>
          <a:p>
            <a:endParaRPr lang="en-GB"/>
          </a:p>
        </p:txBody>
      </p:sp>
      <p:sp>
        <p:nvSpPr>
          <p:cNvPr id="4" name="Title 1">
            <a:extLst>
              <a:ext uri="{FF2B5EF4-FFF2-40B4-BE49-F238E27FC236}">
                <a16:creationId xmlns:a16="http://schemas.microsoft.com/office/drawing/2014/main" id="{EB505980-7B7C-D42A-3C0C-905E9D85D8E2}"/>
              </a:ext>
            </a:extLst>
          </p:cNvPr>
          <p:cNvSpPr txBox="1">
            <a:spLocks/>
          </p:cNvSpPr>
          <p:nvPr/>
        </p:nvSpPr>
        <p:spPr>
          <a:xfrm>
            <a:off x="147918" y="18255"/>
            <a:ext cx="9143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latin typeface="Architects Daughter" pitchFamily="2" charset="77"/>
              </a:rPr>
              <a:t>Finding the Balance</a:t>
            </a:r>
          </a:p>
        </p:txBody>
      </p:sp>
      <p:pic>
        <p:nvPicPr>
          <p:cNvPr id="15362" name="Picture 2" descr="Conversation Stock Illustrations – 176,404 Conversation Stock  Illustrations, Vectors &amp; Clipart - Dreamstime">
            <a:extLst>
              <a:ext uri="{FF2B5EF4-FFF2-40B4-BE49-F238E27FC236}">
                <a16:creationId xmlns:a16="http://schemas.microsoft.com/office/drawing/2014/main" id="{EB75F971-E6BB-AF05-8346-EE5938DCEDD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730" y="1027907"/>
            <a:ext cx="4464423" cy="294682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99,711 School Exam Cliparts, Stock Vector and Royalty Free School Exam  Illustrations">
            <a:extLst>
              <a:ext uri="{FF2B5EF4-FFF2-40B4-BE49-F238E27FC236}">
                <a16:creationId xmlns:a16="http://schemas.microsoft.com/office/drawing/2014/main" id="{92445B4C-B460-8640-A907-8A0C4C88F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28358"/>
            <a:ext cx="4175311" cy="2783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0270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3C80-C6BA-A2A9-4116-9FB93C76DD7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0304BBA-9BA1-419D-7CB9-0A8690F342E1}"/>
              </a:ext>
            </a:extLst>
          </p:cNvPr>
          <p:cNvSpPr>
            <a:spLocks noGrp="1"/>
          </p:cNvSpPr>
          <p:nvPr>
            <p:ph idx="1"/>
          </p:nvPr>
        </p:nvSpPr>
        <p:spPr/>
        <p:txBody>
          <a:bodyPr/>
          <a:lstStyle/>
          <a:p>
            <a:endParaRPr lang="en-GB"/>
          </a:p>
        </p:txBody>
      </p:sp>
      <p:sp>
        <p:nvSpPr>
          <p:cNvPr id="4" name="Title 1">
            <a:extLst>
              <a:ext uri="{FF2B5EF4-FFF2-40B4-BE49-F238E27FC236}">
                <a16:creationId xmlns:a16="http://schemas.microsoft.com/office/drawing/2014/main" id="{D0635BD0-90E5-699D-98AB-05C1C36D8ABE}"/>
              </a:ext>
            </a:extLst>
          </p:cNvPr>
          <p:cNvSpPr txBox="1">
            <a:spLocks/>
          </p:cNvSpPr>
          <p:nvPr/>
        </p:nvSpPr>
        <p:spPr>
          <a:xfrm>
            <a:off x="292474" y="1825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Architects Daughter" pitchFamily="2" charset="77"/>
              </a:rPr>
              <a:t>Knowledge!</a:t>
            </a:r>
            <a:endParaRPr lang="en-GB" dirty="0"/>
          </a:p>
        </p:txBody>
      </p:sp>
      <p:pic>
        <p:nvPicPr>
          <p:cNvPr id="5" name="Picture 4">
            <a:extLst>
              <a:ext uri="{FF2B5EF4-FFF2-40B4-BE49-F238E27FC236}">
                <a16:creationId xmlns:a16="http://schemas.microsoft.com/office/drawing/2014/main" id="{7FAD3917-128C-7451-8961-70C77F665AB8}"/>
              </a:ext>
            </a:extLst>
          </p:cNvPr>
          <p:cNvPicPr>
            <a:picLocks noChangeAspect="1"/>
          </p:cNvPicPr>
          <p:nvPr/>
        </p:nvPicPr>
        <p:blipFill>
          <a:blip r:embed="rId2"/>
          <a:stretch>
            <a:fillRect/>
          </a:stretch>
        </p:blipFill>
        <p:spPr>
          <a:xfrm>
            <a:off x="628650" y="1027907"/>
            <a:ext cx="7886700" cy="5348713"/>
          </a:xfrm>
          <a:prstGeom prst="rect">
            <a:avLst/>
          </a:prstGeom>
        </p:spPr>
      </p:pic>
    </p:spTree>
    <p:extLst>
      <p:ext uri="{BB962C8B-B14F-4D97-AF65-F5344CB8AC3E}">
        <p14:creationId xmlns:p14="http://schemas.microsoft.com/office/powerpoint/2010/main" val="6476118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A74D-204B-1ADA-136F-4CC40816707E}"/>
              </a:ext>
            </a:extLst>
          </p:cNvPr>
          <p:cNvSpPr>
            <a:spLocks noGrp="1"/>
          </p:cNvSpPr>
          <p:nvPr>
            <p:ph type="title"/>
          </p:nvPr>
        </p:nvSpPr>
        <p:spPr>
          <a:xfrm>
            <a:off x="292474" y="18255"/>
            <a:ext cx="7886700" cy="1325563"/>
          </a:xfrm>
        </p:spPr>
        <p:txBody>
          <a:bodyPr/>
          <a:lstStyle/>
          <a:p>
            <a:r>
              <a:rPr lang="en-GB" dirty="0">
                <a:latin typeface="Architects Daughter" pitchFamily="2" charset="77"/>
              </a:rPr>
              <a:t>Key Skills</a:t>
            </a:r>
            <a:endParaRPr lang="en-GB" dirty="0"/>
          </a:p>
        </p:txBody>
      </p:sp>
      <p:sp>
        <p:nvSpPr>
          <p:cNvPr id="3" name="Content Placeholder 2">
            <a:extLst>
              <a:ext uri="{FF2B5EF4-FFF2-40B4-BE49-F238E27FC236}">
                <a16:creationId xmlns:a16="http://schemas.microsoft.com/office/drawing/2014/main" id="{5CB14D8C-49B1-9970-CFDA-6B9FF9B7514B}"/>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C3419236-7706-81FA-2755-F64A5A4D0A68}"/>
              </a:ext>
            </a:extLst>
          </p:cNvPr>
          <p:cNvPicPr>
            <a:picLocks noChangeAspect="1"/>
          </p:cNvPicPr>
          <p:nvPr/>
        </p:nvPicPr>
        <p:blipFill>
          <a:blip r:embed="rId2"/>
          <a:stretch>
            <a:fillRect/>
          </a:stretch>
        </p:blipFill>
        <p:spPr>
          <a:xfrm>
            <a:off x="292474" y="1343818"/>
            <a:ext cx="5988140" cy="5167311"/>
          </a:xfrm>
          <a:prstGeom prst="rect">
            <a:avLst/>
          </a:prstGeom>
        </p:spPr>
      </p:pic>
    </p:spTree>
    <p:extLst>
      <p:ext uri="{BB962C8B-B14F-4D97-AF65-F5344CB8AC3E}">
        <p14:creationId xmlns:p14="http://schemas.microsoft.com/office/powerpoint/2010/main" val="38371896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4C92A-D529-9051-78BB-65A14ACC3DC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E0C2BAD-EB76-388D-5005-1223317511F9}"/>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3E2286D2-91DD-3265-B3DF-AF9807814F1D}"/>
              </a:ext>
            </a:extLst>
          </p:cNvPr>
          <p:cNvPicPr>
            <a:picLocks noChangeAspect="1"/>
          </p:cNvPicPr>
          <p:nvPr/>
        </p:nvPicPr>
        <p:blipFill>
          <a:blip r:embed="rId2"/>
          <a:stretch>
            <a:fillRect/>
          </a:stretch>
        </p:blipFill>
        <p:spPr>
          <a:xfrm>
            <a:off x="216834" y="228600"/>
            <a:ext cx="4621082" cy="6373906"/>
          </a:xfrm>
          <a:prstGeom prst="rect">
            <a:avLst/>
          </a:prstGeom>
        </p:spPr>
      </p:pic>
      <p:pic>
        <p:nvPicPr>
          <p:cNvPr id="5" name="Picture 4">
            <a:extLst>
              <a:ext uri="{FF2B5EF4-FFF2-40B4-BE49-F238E27FC236}">
                <a16:creationId xmlns:a16="http://schemas.microsoft.com/office/drawing/2014/main" id="{13AFA192-836A-C82C-AD2E-284CE6280BE4}"/>
              </a:ext>
            </a:extLst>
          </p:cNvPr>
          <p:cNvPicPr>
            <a:picLocks noChangeAspect="1"/>
          </p:cNvPicPr>
          <p:nvPr/>
        </p:nvPicPr>
        <p:blipFill rotWithShape="1">
          <a:blip r:embed="rId3"/>
          <a:srcRect r="15576"/>
          <a:stretch/>
        </p:blipFill>
        <p:spPr>
          <a:xfrm>
            <a:off x="4188384" y="255494"/>
            <a:ext cx="4621082" cy="2082800"/>
          </a:xfrm>
          <a:prstGeom prst="rect">
            <a:avLst/>
          </a:prstGeom>
        </p:spPr>
      </p:pic>
    </p:spTree>
    <p:extLst>
      <p:ext uri="{BB962C8B-B14F-4D97-AF65-F5344CB8AC3E}">
        <p14:creationId xmlns:p14="http://schemas.microsoft.com/office/powerpoint/2010/main" val="22058851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7E82F-5CEE-F554-3581-8FC19B11E53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9896C7F-30F2-6BA9-368A-F7B492210972}"/>
              </a:ext>
            </a:extLst>
          </p:cNvPr>
          <p:cNvSpPr>
            <a:spLocks noGrp="1"/>
          </p:cNvSpPr>
          <p:nvPr>
            <p:ph idx="1"/>
          </p:nvPr>
        </p:nvSpPr>
        <p:spPr/>
        <p:txBody>
          <a:bodyPr/>
          <a:lstStyle/>
          <a:p>
            <a:endParaRPr lang="en-GB"/>
          </a:p>
        </p:txBody>
      </p:sp>
      <p:sp>
        <p:nvSpPr>
          <p:cNvPr id="4" name="Title 1">
            <a:extLst>
              <a:ext uri="{FF2B5EF4-FFF2-40B4-BE49-F238E27FC236}">
                <a16:creationId xmlns:a16="http://schemas.microsoft.com/office/drawing/2014/main" id="{EB505980-7B7C-D42A-3C0C-905E9D85D8E2}"/>
              </a:ext>
            </a:extLst>
          </p:cNvPr>
          <p:cNvSpPr txBox="1">
            <a:spLocks/>
          </p:cNvSpPr>
          <p:nvPr/>
        </p:nvSpPr>
        <p:spPr>
          <a:xfrm>
            <a:off x="147918" y="18255"/>
            <a:ext cx="9143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latin typeface="Architects Daughter" pitchFamily="2" charset="77"/>
              </a:rPr>
              <a:t>Finding the Balance</a:t>
            </a:r>
          </a:p>
        </p:txBody>
      </p:sp>
      <p:pic>
        <p:nvPicPr>
          <p:cNvPr id="15362" name="Picture 2" descr="Conversation Stock Illustrations – 176,404 Conversation Stock  Illustrations, Vectors &amp; Clipart - Dreamstime">
            <a:extLst>
              <a:ext uri="{FF2B5EF4-FFF2-40B4-BE49-F238E27FC236}">
                <a16:creationId xmlns:a16="http://schemas.microsoft.com/office/drawing/2014/main" id="{EB75F971-E6BB-AF05-8346-EE5938DCEDD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730" y="1027907"/>
            <a:ext cx="4464423" cy="294682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99,711 School Exam Cliparts, Stock Vector and Royalty Free School Exam  Illustrations">
            <a:extLst>
              <a:ext uri="{FF2B5EF4-FFF2-40B4-BE49-F238E27FC236}">
                <a16:creationId xmlns:a16="http://schemas.microsoft.com/office/drawing/2014/main" id="{92445B4C-B460-8640-A907-8A0C4C88F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28358"/>
            <a:ext cx="4175311" cy="2783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6516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6543"/>
            <a:ext cx="7772400" cy="1311918"/>
          </a:xfrm>
        </p:spPr>
        <p:txBody>
          <a:bodyPr>
            <a:normAutofit fontScale="90000"/>
          </a:bodyPr>
          <a:lstStyle/>
          <a:p>
            <a:r>
              <a:rPr lang="en-GB" dirty="0">
                <a:latin typeface="Arial Rounded MT Bold" charset="0"/>
                <a:ea typeface="Arial Rounded MT Bold" charset="0"/>
                <a:cs typeface="Arial Rounded MT Bold" charset="0"/>
              </a:rPr>
              <a:t>Teaching and Developing </a:t>
            </a:r>
            <a:br>
              <a:rPr lang="en-GB" dirty="0">
                <a:latin typeface="Arial Rounded MT Bold" charset="0"/>
                <a:ea typeface="Arial Rounded MT Bold" charset="0"/>
                <a:cs typeface="Arial Rounded MT Bold" charset="0"/>
              </a:rPr>
            </a:br>
            <a:r>
              <a:rPr lang="en-GB" dirty="0">
                <a:latin typeface="Arial Rounded MT Bold" charset="0"/>
                <a:ea typeface="Arial Rounded MT Bold" charset="0"/>
                <a:cs typeface="Arial Rounded MT Bold" charset="0"/>
              </a:rPr>
              <a:t>Core Maths </a:t>
            </a:r>
          </a:p>
        </p:txBody>
      </p:sp>
      <p:sp>
        <p:nvSpPr>
          <p:cNvPr id="3" name="Subtitle 2"/>
          <p:cNvSpPr>
            <a:spLocks noGrp="1"/>
          </p:cNvSpPr>
          <p:nvPr>
            <p:ph type="subTitle" idx="1"/>
          </p:nvPr>
        </p:nvSpPr>
        <p:spPr/>
        <p:txBody>
          <a:bodyPr>
            <a:normAutofit/>
          </a:bodyPr>
          <a:lstStyle/>
          <a:p>
            <a:r>
              <a:rPr lang="en-GB" sz="3200" dirty="0"/>
              <a:t>Nikki Cooper</a:t>
            </a:r>
          </a:p>
          <a:p>
            <a:r>
              <a:rPr lang="en-GB" sz="3200" dirty="0"/>
              <a:t>@</a:t>
            </a:r>
            <a:r>
              <a:rPr lang="en-GB" sz="3200" dirty="0" err="1"/>
              <a:t>mathszest</a:t>
            </a:r>
            <a:endParaRPr lang="en-GB" sz="3200" dirty="0"/>
          </a:p>
          <a:p>
            <a:endParaRPr lang="en-GB" sz="3200" dirty="0"/>
          </a:p>
        </p:txBody>
      </p:sp>
    </p:spTree>
    <p:extLst>
      <p:ext uri="{BB962C8B-B14F-4D97-AF65-F5344CB8AC3E}">
        <p14:creationId xmlns:p14="http://schemas.microsoft.com/office/powerpoint/2010/main" val="41298837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GCSE Year 10 Calender">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B5AF7"/>
        </a:solidFill>
        <a:ln>
          <a:solidFill>
            <a:schemeClr val="bg1"/>
          </a:solidFill>
        </a:ln>
      </a:spPr>
      <a:bodyPr lIns="41062" tIns="52150" rIns="104299" bIns="52150" rtlCol="0" anchor="t" anchorCtr="0"/>
      <a:lstStyle>
        <a:defPPr algn="l">
          <a:defRPr sz="900" baseline="0" dirty="0" smtClean="0">
            <a:solidFill>
              <a:schemeClr val="bg1"/>
            </a:solidFill>
            <a:latin typeface="Verdana" pitchFamily="34" charset="0"/>
          </a:defRPr>
        </a:defPPr>
      </a:lstStyle>
      <a:style>
        <a:lnRef idx="2">
          <a:schemeClr val="accent1"/>
        </a:lnRef>
        <a:fillRef idx="1">
          <a:schemeClr val="lt1"/>
        </a:fillRef>
        <a:effectRef idx="0">
          <a:schemeClr val="accent1"/>
        </a:effectRef>
        <a:fontRef idx="minor">
          <a:schemeClr val="dk1"/>
        </a:fontRef>
      </a:style>
    </a:spDef>
  </a:objectDefaults>
  <a:extraClrSchemeLst/>
</a:theme>
</file>

<file path=ppt/theme/theme3.xml><?xml version="1.0" encoding="utf-8"?>
<a:theme xmlns:a="http://schemas.openxmlformats.org/drawingml/2006/main" name="2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GCSE Year 10 Calender">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B5AF7"/>
        </a:solidFill>
        <a:ln>
          <a:solidFill>
            <a:schemeClr val="bg1"/>
          </a:solidFill>
        </a:ln>
      </a:spPr>
      <a:bodyPr lIns="41062" tIns="52150" rIns="104299" bIns="52150" rtlCol="0" anchor="t" anchorCtr="0"/>
      <a:lstStyle>
        <a:defPPr algn="l">
          <a:defRPr sz="900" baseline="0" dirty="0" smtClean="0">
            <a:solidFill>
              <a:schemeClr val="bg1"/>
            </a:solidFill>
            <a:latin typeface="Verdana" pitchFamily="34" charset="0"/>
          </a:defRPr>
        </a:defPPr>
      </a:lstStyle>
      <a:style>
        <a:lnRef idx="2">
          <a:schemeClr val="accent1"/>
        </a:lnRef>
        <a:fillRef idx="1">
          <a:schemeClr val="lt1"/>
        </a:fillRef>
        <a:effectRef idx="0">
          <a:schemeClr val="accent1"/>
        </a:effectRef>
        <a:fontRef idx="minor">
          <a:schemeClr val="dk1"/>
        </a:fontRef>
      </a:style>
    </a:sp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33049</TotalTime>
  <Words>1717</Words>
  <Application>Microsoft Macintosh PowerPoint</Application>
  <PresentationFormat>On-screen Show (4:3)</PresentationFormat>
  <Paragraphs>359</Paragraphs>
  <Slides>74</Slides>
  <Notes>3</Notes>
  <HiddenSlides>0</HiddenSlides>
  <MMClips>3</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74</vt:i4>
      </vt:variant>
    </vt:vector>
  </HeadingPairs>
  <TitlesOfParts>
    <vt:vector size="87" baseType="lpstr">
      <vt:lpstr>Architects Daughter</vt:lpstr>
      <vt:lpstr>Arial</vt:lpstr>
      <vt:lpstr>Arial Rounded MT Bold</vt:lpstr>
      <vt:lpstr>Calibri</vt:lpstr>
      <vt:lpstr>Cambria Math</vt:lpstr>
      <vt:lpstr>Century Gothic</vt:lpstr>
      <vt:lpstr>Georgia</vt:lpstr>
      <vt:lpstr>Verdana</vt:lpstr>
      <vt:lpstr>Wingdings</vt:lpstr>
      <vt:lpstr>Office Theme</vt:lpstr>
      <vt:lpstr>2_GCSE Year 10 Calender</vt:lpstr>
      <vt:lpstr>2_Custom Design</vt:lpstr>
      <vt:lpstr>3_GCSE Year 10 Calender</vt:lpstr>
      <vt:lpstr>Teaching and Developing  Core Maths </vt:lpstr>
      <vt:lpstr>PowerPoint Presentation</vt:lpstr>
      <vt:lpstr>Teaching and Developing  Core Maths </vt:lpstr>
      <vt:lpstr>PowerPoint Presentation</vt:lpstr>
      <vt:lpstr>PowerPoint Presentation</vt:lpstr>
      <vt:lpstr>180 ‘early adopter’ sixth forms and colleges offer Core Maths</vt:lpstr>
      <vt:lpstr>Approximately 3000 students from 200 centres take the first Core Maths exams.</vt:lpstr>
      <vt:lpstr>PowerPoint Presentation</vt:lpstr>
      <vt:lpstr>About Core Maths</vt:lpstr>
      <vt:lpstr>PowerPoint Presentation</vt:lpstr>
      <vt:lpstr>PowerPoint Presentation</vt:lpstr>
      <vt:lpstr>PowerPoint Presentation</vt:lpstr>
      <vt:lpstr>PowerPoint Presentation</vt:lpstr>
      <vt:lpstr>PowerPoint Presentation</vt:lpstr>
      <vt:lpstr>PowerPoint Presentation</vt:lpstr>
      <vt:lpstr>AQA Option 2A</vt:lpstr>
      <vt:lpstr>Where to start?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Year or Two Year Route Maps</vt:lpstr>
      <vt:lpstr>PowerPoint Presentation</vt:lpstr>
      <vt:lpstr>PowerPoint Presentation</vt:lpstr>
      <vt:lpstr>Fermi Estimation</vt:lpstr>
      <vt:lpstr>Questions that might help:</vt:lpstr>
      <vt:lpstr>Estimation</vt:lpstr>
      <vt:lpstr>Put in ascending order </vt:lpstr>
      <vt:lpstr>PowerPoint Presentation</vt:lpstr>
      <vt:lpstr>PowerPoint Presentation</vt:lpstr>
      <vt:lpstr>Task – a bit of fun</vt:lpstr>
      <vt:lpstr>Resources for Estimation</vt:lpstr>
      <vt:lpstr>PowerPoint Presentation</vt:lpstr>
      <vt:lpstr>PowerPoint Presentation</vt:lpstr>
      <vt:lpstr>Bringing Data to Life</vt:lpstr>
      <vt:lpstr>Bringing Data to Life</vt:lpstr>
      <vt:lpstr>PowerPoint Presentation</vt:lpstr>
      <vt:lpstr>Box Plots</vt:lpstr>
      <vt:lpstr>Record breaking year for UK exports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Personal Finance</vt:lpstr>
      <vt:lpstr>PowerPoint Presentation</vt:lpstr>
      <vt:lpstr>PowerPoint Presentation</vt:lpstr>
      <vt:lpstr>Resources for Personal Finance</vt:lpstr>
      <vt:lpstr>PowerPoint Presentation</vt:lpstr>
      <vt:lpstr>PowerPoint Presentation</vt:lpstr>
      <vt:lpstr>PowerPoint Presentation</vt:lpstr>
      <vt:lpstr>1, 2 and 3 standard deviations</vt:lpstr>
      <vt:lpstr>PowerPoint Presentation</vt:lpstr>
      <vt:lpstr>PowerPoint Presentation</vt:lpstr>
      <vt:lpstr>PowerPoint Presentation</vt:lpstr>
      <vt:lpstr>Resources for Normal Distribution</vt:lpstr>
      <vt:lpstr>Correlation and Regression</vt:lpstr>
      <vt:lpstr>PowerPoint Presentation</vt:lpstr>
      <vt:lpstr>Interpreting the Regression Equation</vt:lpstr>
      <vt:lpstr>Critical Analysis</vt:lpstr>
      <vt:lpstr>PowerPoint Presentation</vt:lpstr>
      <vt:lpstr>PowerPoint Presentation</vt:lpstr>
      <vt:lpstr>PowerPoint Presentation</vt:lpstr>
      <vt:lpstr>PowerPoint Presentation</vt:lpstr>
      <vt:lpstr>Key Skills</vt:lpstr>
      <vt:lpstr>PowerPoint Presentation</vt:lpstr>
      <vt:lpstr>PowerPoint Presentation</vt:lpstr>
      <vt:lpstr>Teaching and Developing  Core Maths </vt:lpstr>
    </vt:vector>
  </TitlesOfParts>
  <Company>John Willmott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Foldables and  Notes Organisers</dc:title>
  <dc:creator>Nikki Cooper</dc:creator>
  <cp:lastModifiedBy>Mrs N Cooper</cp:lastModifiedBy>
  <cp:revision>14</cp:revision>
  <dcterms:created xsi:type="dcterms:W3CDTF">2017-06-28T15:25:35Z</dcterms:created>
  <dcterms:modified xsi:type="dcterms:W3CDTF">2022-06-25T08:54:36Z</dcterms:modified>
</cp:coreProperties>
</file>