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1026" r:id="rId5"/>
    <p:sldId id="1018" r:id="rId6"/>
    <p:sldId id="1029" r:id="rId7"/>
    <p:sldId id="1033" r:id="rId8"/>
    <p:sldId id="1030" r:id="rId9"/>
    <p:sldId id="1034" r:id="rId10"/>
    <p:sldId id="1031" r:id="rId11"/>
    <p:sldId id="1032" r:id="rId12"/>
    <p:sldId id="1036" r:id="rId13"/>
    <p:sldId id="1027" r:id="rId14"/>
    <p:sldId id="1037" r:id="rId15"/>
    <p:sldId id="1028" r:id="rId16"/>
    <p:sldId id="1039" r:id="rId17"/>
    <p:sldId id="1040" r:id="rId18"/>
    <p:sldId id="1041" r:id="rId19"/>
    <p:sldId id="1035" r:id="rId20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BDBE605-A1FF-4915-9DCE-232EF1161CBA}">
          <p14:sldIdLst>
            <p14:sldId id="1026"/>
            <p14:sldId id="1018"/>
            <p14:sldId id="1029"/>
            <p14:sldId id="1033"/>
            <p14:sldId id="1030"/>
            <p14:sldId id="1034"/>
            <p14:sldId id="1031"/>
            <p14:sldId id="1032"/>
            <p14:sldId id="1036"/>
            <p14:sldId id="1027"/>
            <p14:sldId id="1037"/>
            <p14:sldId id="1028"/>
            <p14:sldId id="1039"/>
          </p14:sldIdLst>
        </p14:section>
        <p14:section name="Worksheets" id="{33F9D34A-3C30-422A-AC2D-2EFFF62A8C8B}">
          <p14:sldIdLst>
            <p14:sldId id="1040"/>
            <p14:sldId id="1041"/>
            <p14:sldId id="10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942093"/>
    <a:srgbClr val="FF9300"/>
    <a:srgbClr val="FF85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0" autoAdjust="0"/>
    <p:restoredTop sz="94699"/>
  </p:normalViewPr>
  <p:slideViewPr>
    <p:cSldViewPr>
      <p:cViewPr varScale="1">
        <p:scale>
          <a:sx n="61" d="100"/>
          <a:sy n="61" d="100"/>
        </p:scale>
        <p:origin x="1099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ki Cooper" userId="02377298a91b593d" providerId="LiveId" clId="{E21DBB51-D144-4AC0-8129-286AEF79BB76}"/>
    <pc:docChg chg="custSel modSld">
      <pc:chgData name="Nikki Cooper" userId="02377298a91b593d" providerId="LiveId" clId="{E21DBB51-D144-4AC0-8129-286AEF79BB76}" dt="2024-05-19T14:49:00.142" v="5" actId="478"/>
      <pc:docMkLst>
        <pc:docMk/>
      </pc:docMkLst>
      <pc:sldChg chg="delSp mod">
        <pc:chgData name="Nikki Cooper" userId="02377298a91b593d" providerId="LiveId" clId="{E21DBB51-D144-4AC0-8129-286AEF79BB76}" dt="2024-05-19T14:48:51.739" v="0" actId="478"/>
        <pc:sldMkLst>
          <pc:docMk/>
          <pc:sldMk cId="3815190502" sldId="1029"/>
        </pc:sldMkLst>
        <pc:picChg chg="del">
          <ac:chgData name="Nikki Cooper" userId="02377298a91b593d" providerId="LiveId" clId="{E21DBB51-D144-4AC0-8129-286AEF79BB76}" dt="2024-05-19T14:48:51.739" v="0" actId="478"/>
          <ac:picMkLst>
            <pc:docMk/>
            <pc:sldMk cId="3815190502" sldId="1029"/>
            <ac:picMk id="3" creationId="{F9DF1CDD-4A04-A021-A539-2CECAEEF9BE9}"/>
          </ac:picMkLst>
        </pc:picChg>
      </pc:sldChg>
      <pc:sldChg chg="delSp mod">
        <pc:chgData name="Nikki Cooper" userId="02377298a91b593d" providerId="LiveId" clId="{E21DBB51-D144-4AC0-8129-286AEF79BB76}" dt="2024-05-19T14:48:55.694" v="2" actId="478"/>
        <pc:sldMkLst>
          <pc:docMk/>
          <pc:sldMk cId="1031616796" sldId="1030"/>
        </pc:sldMkLst>
        <pc:picChg chg="del">
          <ac:chgData name="Nikki Cooper" userId="02377298a91b593d" providerId="LiveId" clId="{E21DBB51-D144-4AC0-8129-286AEF79BB76}" dt="2024-05-19T14:48:55.694" v="2" actId="478"/>
          <ac:picMkLst>
            <pc:docMk/>
            <pc:sldMk cId="1031616796" sldId="1030"/>
            <ac:picMk id="3" creationId="{8F5E3A47-66B6-1FF8-5C86-290C1A06FFB6}"/>
          </ac:picMkLst>
        </pc:picChg>
      </pc:sldChg>
      <pc:sldChg chg="delSp mod">
        <pc:chgData name="Nikki Cooper" userId="02377298a91b593d" providerId="LiveId" clId="{E21DBB51-D144-4AC0-8129-286AEF79BB76}" dt="2024-05-19T14:48:59.017" v="4" actId="478"/>
        <pc:sldMkLst>
          <pc:docMk/>
          <pc:sldMk cId="2235162258" sldId="1031"/>
        </pc:sldMkLst>
        <pc:picChg chg="del">
          <ac:chgData name="Nikki Cooper" userId="02377298a91b593d" providerId="LiveId" clId="{E21DBB51-D144-4AC0-8129-286AEF79BB76}" dt="2024-05-19T14:48:59.017" v="4" actId="478"/>
          <ac:picMkLst>
            <pc:docMk/>
            <pc:sldMk cId="2235162258" sldId="1031"/>
            <ac:picMk id="3" creationId="{03C098F3-4BE4-1CBF-904E-09839F6C0ACB}"/>
          </ac:picMkLst>
        </pc:picChg>
      </pc:sldChg>
      <pc:sldChg chg="delSp mod">
        <pc:chgData name="Nikki Cooper" userId="02377298a91b593d" providerId="LiveId" clId="{E21DBB51-D144-4AC0-8129-286AEF79BB76}" dt="2024-05-19T14:49:00.142" v="5" actId="478"/>
        <pc:sldMkLst>
          <pc:docMk/>
          <pc:sldMk cId="1759201677" sldId="1032"/>
        </pc:sldMkLst>
        <pc:picChg chg="del">
          <ac:chgData name="Nikki Cooper" userId="02377298a91b593d" providerId="LiveId" clId="{E21DBB51-D144-4AC0-8129-286AEF79BB76}" dt="2024-05-19T14:49:00.142" v="5" actId="478"/>
          <ac:picMkLst>
            <pc:docMk/>
            <pc:sldMk cId="1759201677" sldId="1032"/>
            <ac:picMk id="3" creationId="{03C098F3-4BE4-1CBF-904E-09839F6C0ACB}"/>
          </ac:picMkLst>
        </pc:picChg>
      </pc:sldChg>
      <pc:sldChg chg="delSp mod">
        <pc:chgData name="Nikki Cooper" userId="02377298a91b593d" providerId="LiveId" clId="{E21DBB51-D144-4AC0-8129-286AEF79BB76}" dt="2024-05-19T14:48:53.247" v="1" actId="478"/>
        <pc:sldMkLst>
          <pc:docMk/>
          <pc:sldMk cId="2505924470" sldId="1033"/>
        </pc:sldMkLst>
        <pc:picChg chg="del">
          <ac:chgData name="Nikki Cooper" userId="02377298a91b593d" providerId="LiveId" clId="{E21DBB51-D144-4AC0-8129-286AEF79BB76}" dt="2024-05-19T14:48:53.247" v="1" actId="478"/>
          <ac:picMkLst>
            <pc:docMk/>
            <pc:sldMk cId="2505924470" sldId="1033"/>
            <ac:picMk id="3" creationId="{F9DF1CDD-4A04-A021-A539-2CECAEEF9BE9}"/>
          </ac:picMkLst>
        </pc:picChg>
      </pc:sldChg>
      <pc:sldChg chg="delSp mod">
        <pc:chgData name="Nikki Cooper" userId="02377298a91b593d" providerId="LiveId" clId="{E21DBB51-D144-4AC0-8129-286AEF79BB76}" dt="2024-05-19T14:48:57.383" v="3" actId="478"/>
        <pc:sldMkLst>
          <pc:docMk/>
          <pc:sldMk cId="681252939" sldId="1034"/>
        </pc:sldMkLst>
        <pc:picChg chg="del">
          <ac:chgData name="Nikki Cooper" userId="02377298a91b593d" providerId="LiveId" clId="{E21DBB51-D144-4AC0-8129-286AEF79BB76}" dt="2024-05-19T14:48:57.383" v="3" actId="478"/>
          <ac:picMkLst>
            <pc:docMk/>
            <pc:sldMk cId="681252939" sldId="1034"/>
            <ac:picMk id="3" creationId="{8F5E3A47-66B6-1FF8-5C86-290C1A06FFB6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9T13:04:07.7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71,'0'-1,"0"0,1-1,-1 1,0 0,1 0,-1 0,1 0,0 0,-1 0,1 0,0 0,0 0,0 0,0 0,0 0,0 0,0 1,0-1,0 0,0 1,0-1,0 1,0-1,0 1,1 0,1-1,37-7,-36 8,88-4,-68 4,0-1,0-1,43-9,-23 3,0 1,-1 3,2 1,51 4,-76-1,10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9T13:04:10.59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1,'558'0,"-528"0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9T13:04:13.1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0,'592'0,"-562"0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0B4FB-F293-425B-93F9-A0581D87A426}" type="datetimeFigureOut">
              <a:rPr lang="en-GB" smtClean="0"/>
              <a:t>19/05/2024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E979B-4F86-41A0-8BEC-D774319FD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5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DCB55B-FDA4-0FA4-2DBA-78EA2848E6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05"/>
          <a:stretch/>
        </p:blipFill>
        <p:spPr>
          <a:xfrm rot="16200000">
            <a:off x="758021" y="-773937"/>
            <a:ext cx="3436959" cy="4953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A87EF1-AE75-8E41-CAB2-0B2750F9E8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05"/>
          <a:stretch/>
        </p:blipFill>
        <p:spPr>
          <a:xfrm rot="16200000">
            <a:off x="5711021" y="-773937"/>
            <a:ext cx="3436959" cy="4953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C2E1A1-BF8F-B968-B786-A719ECF29D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05"/>
          <a:stretch/>
        </p:blipFill>
        <p:spPr>
          <a:xfrm rot="16200000">
            <a:off x="758019" y="2663020"/>
            <a:ext cx="3436959" cy="495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34B5A6-4F7F-C0E3-5FB3-80212B74A8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05"/>
          <a:stretch/>
        </p:blipFill>
        <p:spPr>
          <a:xfrm rot="16200000">
            <a:off x="5711019" y="2663020"/>
            <a:ext cx="343695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53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026544-4DA1-13A0-F34A-C3FAFE2345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05"/>
          <a:stretch/>
        </p:blipFill>
        <p:spPr>
          <a:xfrm rot="16200000">
            <a:off x="758021" y="-773937"/>
            <a:ext cx="3436959" cy="4953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F906D9-8783-92C9-D8BB-7C76A04961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05"/>
          <a:stretch/>
        </p:blipFill>
        <p:spPr>
          <a:xfrm rot="16200000">
            <a:off x="5711021" y="-773937"/>
            <a:ext cx="3436959" cy="4953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E9A9CF-B635-96D2-0345-727C6C38BF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05"/>
          <a:stretch/>
        </p:blipFill>
        <p:spPr>
          <a:xfrm rot="16200000">
            <a:off x="758019" y="2663020"/>
            <a:ext cx="3436959" cy="495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F53E97-7143-09B9-C06F-75AB60D1FE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05"/>
          <a:stretch/>
        </p:blipFill>
        <p:spPr>
          <a:xfrm rot="16200000">
            <a:off x="5711019" y="2663020"/>
            <a:ext cx="343695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9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641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030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61" r:id="rId3"/>
  </p:sldLayoutIdLst>
  <p:txStyles>
    <p:titleStyle>
      <a:lvl1pPr algn="ctr" defTabSz="742950" rtl="0" eaLnBrk="1" latinLnBrk="0" hangingPunct="1">
        <a:spcBef>
          <a:spcPct val="0"/>
        </a:spcBef>
        <a:buNone/>
        <a:defRPr sz="3575" b="1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78606" indent="-278606" algn="l" defTabSz="74295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03647" indent="-232172" algn="l" defTabSz="742950" rtl="0" eaLnBrk="1" latinLnBrk="0" hangingPunct="1">
        <a:spcBef>
          <a:spcPct val="20000"/>
        </a:spcBef>
        <a:buFont typeface="Arial" pitchFamily="34" charset="0"/>
        <a:buChar char="–"/>
        <a:defRPr sz="2275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928688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95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300163" indent="-185738" algn="l" defTabSz="742950" rtl="0" eaLnBrk="1" latinLnBrk="0" hangingPunct="1">
        <a:spcBef>
          <a:spcPct val="20000"/>
        </a:spcBef>
        <a:buFont typeface="Arial" pitchFamily="34" charset="0"/>
        <a:buChar char="–"/>
        <a:defRPr sz="1625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671638" indent="-185738" algn="l" defTabSz="742950" rtl="0" eaLnBrk="1" latinLnBrk="0" hangingPunct="1">
        <a:spcBef>
          <a:spcPct val="20000"/>
        </a:spcBef>
        <a:buFont typeface="Arial" pitchFamily="34" charset="0"/>
        <a:buChar char="»"/>
        <a:defRPr sz="1625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043113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izz.com/admin/quiz/664768800fa2f1085299d6cf?source=quiz_shar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izz.com/admin/quiz/6649fd4a9bda9f5f17da6b5c?source=quiz_shar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5CA7EA-80F7-5495-2621-AB80CB865DE0}"/>
              </a:ext>
            </a:extLst>
          </p:cNvPr>
          <p:cNvSpPr txBox="1"/>
          <p:nvPr/>
        </p:nvSpPr>
        <p:spPr>
          <a:xfrm>
            <a:off x="128464" y="116632"/>
            <a:ext cx="907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highlight>
                  <a:srgbClr val="FFFF00"/>
                </a:highlight>
              </a:rPr>
              <a:t>Revision Paper 2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5539B44-8B5A-BC71-E502-72E5F7D54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285156"/>
              </p:ext>
            </p:extLst>
          </p:nvPr>
        </p:nvGraphicFramePr>
        <p:xfrm>
          <a:off x="306806" y="764704"/>
          <a:ext cx="9470729" cy="6099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70729">
                  <a:extLst>
                    <a:ext uri="{9D8B030D-6E8A-4147-A177-3AD203B41FA5}">
                      <a16:colId xmlns:a16="http://schemas.microsoft.com/office/drawing/2014/main" val="647626647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GB" sz="2400" dirty="0"/>
                        <a:t>Sketch the normal distribution graph and describe its features (including main percentages).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63538"/>
                  </a:ext>
                </a:extLst>
              </a:tr>
              <a:tr h="878498">
                <a:tc>
                  <a:txBody>
                    <a:bodyPr/>
                    <a:lstStyle/>
                    <a:p>
                      <a:r>
                        <a:rPr lang="en-GB" sz="2400" dirty="0"/>
                        <a:t>How do you calculate z when finding a probability for a normal distribution?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650068"/>
                  </a:ext>
                </a:extLst>
              </a:tr>
              <a:tr h="878498">
                <a:tc>
                  <a:txBody>
                    <a:bodyPr/>
                    <a:lstStyle/>
                    <a:p>
                      <a:r>
                        <a:rPr lang="en-GB" sz="2400" dirty="0"/>
                        <a:t>How to you find z when given a probability for a normal distribution?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485885"/>
                  </a:ext>
                </a:extLst>
              </a:tr>
              <a:tr h="892900">
                <a:tc>
                  <a:txBody>
                    <a:bodyPr/>
                    <a:lstStyle/>
                    <a:p>
                      <a:r>
                        <a:rPr lang="en-GB" sz="2400" dirty="0"/>
                        <a:t>What is the formula for confidence interval?  </a:t>
                      </a:r>
                    </a:p>
                    <a:p>
                      <a:r>
                        <a:rPr lang="en-GB" sz="2400" dirty="0"/>
                        <a:t>How do you work out z in the confidence interval?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871452"/>
                  </a:ext>
                </a:extLst>
              </a:tr>
              <a:tr h="835294">
                <a:tc>
                  <a:txBody>
                    <a:bodyPr/>
                    <a:lstStyle/>
                    <a:p>
                      <a:r>
                        <a:rPr lang="en-GB" sz="2400" dirty="0"/>
                        <a:t>What is the equation for the line of regression?</a:t>
                      </a:r>
                    </a:p>
                    <a:p>
                      <a:r>
                        <a:rPr lang="en-GB" sz="2400" dirty="0"/>
                        <a:t>What do the different values represent?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260208"/>
                  </a:ext>
                </a:extLst>
              </a:tr>
              <a:tr h="561664">
                <a:tc>
                  <a:txBody>
                    <a:bodyPr/>
                    <a:lstStyle/>
                    <a:p>
                      <a:r>
                        <a:rPr lang="en-GB" sz="2400" dirty="0"/>
                        <a:t>Define a point estimate (for the mean).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313293"/>
                  </a:ext>
                </a:extLst>
              </a:tr>
              <a:tr h="1065718">
                <a:tc>
                  <a:txBody>
                    <a:bodyPr/>
                    <a:lstStyle/>
                    <a:p>
                      <a:r>
                        <a:rPr lang="en-GB" sz="2400" dirty="0"/>
                        <a:t>What is the PMCC?  </a:t>
                      </a:r>
                    </a:p>
                    <a:p>
                      <a:r>
                        <a:rPr lang="en-GB" sz="2400" dirty="0"/>
                        <a:t>When do we know a regression relationship is more reliable to make predictions?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678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026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8CD49E-1600-2A0C-DFF8-F543094D6057}"/>
              </a:ext>
            </a:extLst>
          </p:cNvPr>
          <p:cNvSpPr txBox="1"/>
          <p:nvPr/>
        </p:nvSpPr>
        <p:spPr>
          <a:xfrm>
            <a:off x="200472" y="1268760"/>
            <a:ext cx="936104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effectLst/>
                <a:latin typeface="Century Gothic" panose="020B0502020202020204" pitchFamily="34" charset="0"/>
              </a:rPr>
              <a:t>Paper 2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effectLst/>
                <a:latin typeface="Century Gothic" panose="020B0502020202020204" pitchFamily="34" charset="0"/>
              </a:rPr>
              <a:t>3.4 Critical analysis of given data and models (including preliminary material)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effectLst/>
                <a:latin typeface="Century Gothic" panose="020B0502020202020204" pitchFamily="34" charset="0"/>
              </a:rPr>
              <a:t>3.5 The normal distribution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effectLst/>
                <a:latin typeface="Century Gothic" panose="020B0502020202020204" pitchFamily="34" charset="0"/>
              </a:rPr>
              <a:t>3.6 and related probabilities and estimation; confidence intervals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effectLst/>
                <a:latin typeface="Century Gothic" panose="020B0502020202020204" pitchFamily="34" charset="0"/>
              </a:rPr>
              <a:t>3.7 Correlation and regression</a:t>
            </a:r>
          </a:p>
          <a:p>
            <a:pPr marL="0" marR="0" rtl="0">
              <a:spcBef>
                <a:spcPts val="0"/>
              </a:spcBef>
              <a:spcAft>
                <a:spcPts val="0"/>
              </a:spcAft>
            </a:pPr>
            <a:r>
              <a:rPr lang="en-GB" sz="4800" dirty="0">
                <a:effectLst/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2940B14-A918-8744-0ED8-F3E921713DCA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7318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Paper 2</a:t>
            </a:r>
          </a:p>
        </p:txBody>
      </p:sp>
    </p:spTree>
    <p:extLst>
      <p:ext uri="{BB962C8B-B14F-4D97-AF65-F5344CB8AC3E}">
        <p14:creationId xmlns:p14="http://schemas.microsoft.com/office/powerpoint/2010/main" val="492093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15A24F-012C-F9CC-AC53-5405662D4837}"/>
              </a:ext>
            </a:extLst>
          </p:cNvPr>
          <p:cNvSpPr txBox="1"/>
          <p:nvPr/>
        </p:nvSpPr>
        <p:spPr>
          <a:xfrm>
            <a:off x="6969224" y="620688"/>
            <a:ext cx="26642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Phillip says that Amazon weekly users are more than double Apple weekly users.</a:t>
            </a:r>
          </a:p>
          <a:p>
            <a:endParaRPr lang="en-GB" sz="2800" dirty="0"/>
          </a:p>
          <a:p>
            <a:r>
              <a:rPr lang="en-GB" sz="2800" dirty="0"/>
              <a:t>Is he correct.</a:t>
            </a:r>
          </a:p>
          <a:p>
            <a:r>
              <a:rPr lang="en-GB" sz="2800" dirty="0"/>
              <a:t>Justify your answer.</a:t>
            </a:r>
          </a:p>
        </p:txBody>
      </p:sp>
    </p:spTree>
    <p:extLst>
      <p:ext uri="{BB962C8B-B14F-4D97-AF65-F5344CB8AC3E}">
        <p14:creationId xmlns:p14="http://schemas.microsoft.com/office/powerpoint/2010/main" val="3815190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15A24F-012C-F9CC-AC53-5405662D4837}"/>
              </a:ext>
            </a:extLst>
          </p:cNvPr>
          <p:cNvSpPr txBox="1"/>
          <p:nvPr/>
        </p:nvSpPr>
        <p:spPr>
          <a:xfrm>
            <a:off x="6969224" y="620688"/>
            <a:ext cx="26642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Phillip says that Amazon weekly users are more than double Apple weekly users.</a:t>
            </a:r>
          </a:p>
          <a:p>
            <a:endParaRPr lang="en-GB" sz="2800" dirty="0"/>
          </a:p>
          <a:p>
            <a:r>
              <a:rPr lang="en-GB" sz="2800" dirty="0"/>
              <a:t>Is he correct.</a:t>
            </a:r>
          </a:p>
          <a:p>
            <a:r>
              <a:rPr lang="en-GB" sz="2800" dirty="0"/>
              <a:t>Justify your answer.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32C3EF-B1F6-39A0-FB24-851B1AECD9A9}"/>
                  </a:ext>
                </a:extLst>
              </p14:cNvPr>
              <p14:cNvContentPartPr/>
              <p14:nvPr/>
            </p14:nvContentPartPr>
            <p14:xfrm>
              <a:off x="4346615" y="2517288"/>
              <a:ext cx="223920" cy="25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32C3EF-B1F6-39A0-FB24-851B1AECD9A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92975" y="2409288"/>
                <a:ext cx="33156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8875CE7-C2AF-F1D3-0B6E-18D3F99C9DCF}"/>
                  </a:ext>
                </a:extLst>
              </p14:cNvPr>
              <p14:cNvContentPartPr/>
              <p14:nvPr/>
            </p14:nvContentPartPr>
            <p14:xfrm>
              <a:off x="4985255" y="2317128"/>
              <a:ext cx="21204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8875CE7-C2AF-F1D3-0B6E-18D3F99C9D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31255" y="2209488"/>
                <a:ext cx="3196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7698A3C-F2E4-146A-35D3-88F872ECF287}"/>
                  </a:ext>
                </a:extLst>
              </p14:cNvPr>
              <p14:cNvContentPartPr/>
              <p14:nvPr/>
            </p14:nvContentPartPr>
            <p14:xfrm>
              <a:off x="2279495" y="2567688"/>
              <a:ext cx="22464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7698A3C-F2E4-146A-35D3-88F872ECF2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25855" y="2459688"/>
                <a:ext cx="33228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EE01EA9-76FC-C1B5-85DB-C7C9D1D56984}"/>
              </a:ext>
            </a:extLst>
          </p:cNvPr>
          <p:cNvSpPr txBox="1"/>
          <p:nvPr/>
        </p:nvSpPr>
        <p:spPr>
          <a:xfrm>
            <a:off x="848544" y="6021288"/>
            <a:ext cx="8784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Amazon have 24% of consumers more than double Apple’s 10% of consumers, so correct.</a:t>
            </a:r>
          </a:p>
        </p:txBody>
      </p:sp>
    </p:spTree>
    <p:extLst>
      <p:ext uri="{BB962C8B-B14F-4D97-AF65-F5344CB8AC3E}">
        <p14:creationId xmlns:p14="http://schemas.microsoft.com/office/powerpoint/2010/main" val="2505924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9C3247-661C-52AC-D7F2-F213198769CB}"/>
              </a:ext>
            </a:extLst>
          </p:cNvPr>
          <p:cNvSpPr txBox="1"/>
          <p:nvPr/>
        </p:nvSpPr>
        <p:spPr>
          <a:xfrm>
            <a:off x="388268" y="266801"/>
            <a:ext cx="9129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From a standard subscription of £9.99, what is the maximum VAT the Government could receive from Apple music?</a:t>
            </a:r>
          </a:p>
        </p:txBody>
      </p:sp>
    </p:spTree>
    <p:extLst>
      <p:ext uri="{BB962C8B-B14F-4D97-AF65-F5344CB8AC3E}">
        <p14:creationId xmlns:p14="http://schemas.microsoft.com/office/powerpoint/2010/main" val="1031616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9C3247-661C-52AC-D7F2-F213198769CB}"/>
              </a:ext>
            </a:extLst>
          </p:cNvPr>
          <p:cNvSpPr txBox="1"/>
          <p:nvPr/>
        </p:nvSpPr>
        <p:spPr>
          <a:xfrm>
            <a:off x="388268" y="145956"/>
            <a:ext cx="9129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From a standard subscription of £9.99, what is the maximum VAT the Government could receive from Apple music?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847C41D-9B82-5757-DCE8-BBCB480D8CEA}"/>
                  </a:ext>
                </a:extLst>
              </p:cNvPr>
              <p:cNvSpPr txBox="1"/>
              <p:nvPr/>
            </p:nvSpPr>
            <p:spPr>
              <a:xfrm>
                <a:off x="848544" y="6021288"/>
                <a:ext cx="87849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0.255×22.6×1.67=£9.62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million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847C41D-9B82-5757-DCE8-BBCB480D8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44" y="6021288"/>
                <a:ext cx="8784976" cy="461665"/>
              </a:xfrm>
              <a:prstGeom prst="rect">
                <a:avLst/>
              </a:prstGeom>
              <a:blipFill>
                <a:blip r:embed="rId3"/>
                <a:stretch>
                  <a:fillRect l="-139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1252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9D06BC-1977-DBC5-F344-080AE7B55C42}"/>
              </a:ext>
            </a:extLst>
          </p:cNvPr>
          <p:cNvSpPr txBox="1"/>
          <p:nvPr/>
        </p:nvSpPr>
        <p:spPr>
          <a:xfrm>
            <a:off x="308484" y="116632"/>
            <a:ext cx="9289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percentage of the royalty pot (after VAT) does the record label receive according to this diagram.</a:t>
            </a:r>
          </a:p>
        </p:txBody>
      </p:sp>
    </p:spTree>
    <p:extLst>
      <p:ext uri="{BB962C8B-B14F-4D97-AF65-F5344CB8AC3E}">
        <p14:creationId xmlns:p14="http://schemas.microsoft.com/office/powerpoint/2010/main" val="2235162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9D06BC-1977-DBC5-F344-080AE7B55C42}"/>
              </a:ext>
            </a:extLst>
          </p:cNvPr>
          <p:cNvSpPr txBox="1"/>
          <p:nvPr/>
        </p:nvSpPr>
        <p:spPr>
          <a:xfrm>
            <a:off x="308484" y="-3285"/>
            <a:ext cx="9289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percentage of the royalty pot (after VAT) does the record label receive according to this diagram.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ED7C4F-FE8C-B562-24C2-B8D487AC7393}"/>
              </a:ext>
            </a:extLst>
          </p:cNvPr>
          <p:cNvSpPr txBox="1"/>
          <p:nvPr/>
        </p:nvSpPr>
        <p:spPr>
          <a:xfrm>
            <a:off x="848544" y="6021288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Record label keeps 70% of the 55% = 38.5% of royalty pot.</a:t>
            </a:r>
          </a:p>
        </p:txBody>
      </p:sp>
    </p:spTree>
    <p:extLst>
      <p:ext uri="{BB962C8B-B14F-4D97-AF65-F5344CB8AC3E}">
        <p14:creationId xmlns:p14="http://schemas.microsoft.com/office/powerpoint/2010/main" val="1759201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9037AD-EA72-8E3B-51C7-4F188171B7E5}"/>
              </a:ext>
            </a:extLst>
          </p:cNvPr>
          <p:cNvSpPr txBox="1"/>
          <p:nvPr/>
        </p:nvSpPr>
        <p:spPr>
          <a:xfrm>
            <a:off x="776536" y="476672"/>
            <a:ext cx="864096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hlinkClick r:id="rId2"/>
              </a:rPr>
              <a:t>Quizizz Normal Distribution and Confidence Intervals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576699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5539B44-8B5A-BC71-E502-72E5F7D54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638120"/>
              </p:ext>
            </p:extLst>
          </p:nvPr>
        </p:nvGraphicFramePr>
        <p:xfrm>
          <a:off x="272480" y="908720"/>
          <a:ext cx="9433048" cy="576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33048">
                  <a:extLst>
                    <a:ext uri="{9D8B030D-6E8A-4147-A177-3AD203B41FA5}">
                      <a16:colId xmlns:a16="http://schemas.microsoft.com/office/drawing/2014/main" val="647626647"/>
                    </a:ext>
                  </a:extLst>
                </a:gridCol>
              </a:tblGrid>
              <a:tr h="1171656">
                <a:tc>
                  <a:txBody>
                    <a:bodyPr/>
                    <a:lstStyle/>
                    <a:p>
                      <a:pPr marL="0" marR="0" lvl="0" indent="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 random variable X is normally distributed with mean 10 and standard deviation 2.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Calculate the probability that X is greater than 11.4.</a:t>
                      </a:r>
                      <a:r>
                        <a:rPr lang="en-GB" sz="2400" dirty="0"/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6863538"/>
                  </a:ext>
                </a:extLst>
              </a:tr>
              <a:tr h="1269294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 random variable X is normal distributed with mean 9.9 and standard deviation 1.7.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Calculate the probability that X is between 13.1 and 8.</a:t>
                      </a:r>
                      <a:r>
                        <a:rPr lang="en-GB" sz="24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871452"/>
                  </a:ext>
                </a:extLst>
              </a:tr>
              <a:tr h="1659845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 random variable X is normal distributed with mean 6 and standard deviation 0.7.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probability that x is less than a value is 32%.  What is this value?</a:t>
                      </a:r>
                      <a:r>
                        <a:rPr lang="en-GB" sz="24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635580"/>
                  </a:ext>
                </a:extLst>
              </a:tr>
              <a:tr h="1659845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 a sample of 100 items, the mean is μ and standard deviation is 0.3.  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total value of these items is 300. 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Construct a 92% confidence interval for μ in the form [ , ]</a:t>
                      </a:r>
                      <a:r>
                        <a:rPr lang="en-GB" sz="24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58887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F0A820D8-75DC-6693-3AE8-20CF5FF0B199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7318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ND and CI Basic Questions</a:t>
            </a:r>
          </a:p>
        </p:txBody>
      </p:sp>
    </p:spTree>
    <p:extLst>
      <p:ext uri="{BB962C8B-B14F-4D97-AF65-F5344CB8AC3E}">
        <p14:creationId xmlns:p14="http://schemas.microsoft.com/office/powerpoint/2010/main" val="1465015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1B9211-5023-2923-ABB0-85B72FA95C3E}"/>
              </a:ext>
            </a:extLst>
          </p:cNvPr>
          <p:cNvSpPr txBox="1"/>
          <p:nvPr/>
        </p:nvSpPr>
        <p:spPr>
          <a:xfrm>
            <a:off x="848544" y="692696"/>
            <a:ext cx="83529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hlinkClick r:id="rId2"/>
              </a:rPr>
              <a:t>Correlation and Regression Quizizz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587929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5539B44-8B5A-BC71-E502-72E5F7D54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637134"/>
              </p:ext>
            </p:extLst>
          </p:nvPr>
        </p:nvGraphicFramePr>
        <p:xfrm>
          <a:off x="632522" y="908720"/>
          <a:ext cx="8928990" cy="58843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8990">
                  <a:extLst>
                    <a:ext uri="{9D8B030D-6E8A-4147-A177-3AD203B41FA5}">
                      <a16:colId xmlns:a16="http://schemas.microsoft.com/office/drawing/2014/main" val="647626647"/>
                    </a:ext>
                  </a:extLst>
                </a:gridCol>
              </a:tblGrid>
              <a:tr h="1171656">
                <a:tc>
                  <a:txBody>
                    <a:bodyPr/>
                    <a:lstStyle/>
                    <a:p>
                      <a:pPr marL="0" marR="0" lvl="0" indent="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Find the Product Moment Correlation Coefficient for the following data: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x:   4   11   20   11   26   32   33   49   51     X   58     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y: 14   22   21   25   26   25   30   47    X    55   50</a:t>
                      </a:r>
                      <a:r>
                        <a:rPr lang="en-GB" sz="2400" dirty="0"/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6863538"/>
                  </a:ext>
                </a:extLst>
              </a:tr>
              <a:tr h="841216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Find the equation for the line of regression of y on x for the above data. Find values to plot this line.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87145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Another x value is given as 51.  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Use the line of regression to predict the y value.</a:t>
                      </a:r>
                      <a:r>
                        <a:rPr lang="en-GB" sz="2400" dirty="0"/>
                        <a:t>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Another x value is given as 55.  </a:t>
                      </a:r>
                      <a:b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Use the line of regression to predict the y value.</a:t>
                      </a:r>
                      <a:r>
                        <a:rPr lang="en-GB" sz="2400" dirty="0"/>
                        <a:t>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Comment on these predictions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635580"/>
                  </a:ext>
                </a:extLst>
              </a:tr>
              <a:tr h="1659845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Another set of data is generated.  Is y or z more reliable to predict x?  Explain why.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x:   4   11   20   11   26   32   33   49   X   58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z: 21   23   25   23   27   36   46   44  25   65</a:t>
                      </a:r>
                      <a:r>
                        <a:rPr lang="en-GB" sz="24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58887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B8586DE2-FF55-2B68-E5E2-EA5ED7225369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7318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C &amp; R Basic Questions</a:t>
            </a:r>
          </a:p>
        </p:txBody>
      </p:sp>
    </p:spTree>
    <p:extLst>
      <p:ext uri="{BB962C8B-B14F-4D97-AF65-F5344CB8AC3E}">
        <p14:creationId xmlns:p14="http://schemas.microsoft.com/office/powerpoint/2010/main" val="108890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28C00BA-D211-6683-297E-096A1BDC7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397708"/>
              </p:ext>
            </p:extLst>
          </p:nvPr>
        </p:nvGraphicFramePr>
        <p:xfrm>
          <a:off x="0" y="0"/>
          <a:ext cx="9906000" cy="6885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val="3568508301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492122241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r>
                        <a:rPr lang="en-GB" sz="1100" dirty="0"/>
                        <a:t>In an investigation into smoking, 8 patients were assessed for the amount of lung damage (y) they had suffered after how many years they had been smoking (x).</a:t>
                      </a:r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Describe the correlation between the years smoked and lung damage.</a:t>
                      </a:r>
                      <a:br>
                        <a:rPr lang="en-GB" sz="1100" dirty="0"/>
                      </a:br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By finding the equation of regression, predict how much lung damage someone who has smoked for 20 years could expect.</a:t>
                      </a:r>
                      <a:br>
                        <a:rPr lang="en-GB" sz="1100" dirty="0"/>
                      </a:br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Amelia has been smoking for 4 years.  She claims that she will not have any lung damage after 4 years.  Comment on her claim.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The mean speed of a sample of 20 vehicles on a road is 62.5mph with a variance of 32 mph.  </a:t>
                      </a:r>
                    </a:p>
                    <a:p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Calculate a 94% confidence interval for the mean of all the vehicles on the road.</a:t>
                      </a:r>
                      <a:br>
                        <a:rPr lang="en-GB" sz="1100" dirty="0"/>
                      </a:br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It is claimed that the mean speed of vehicles on this road is above the speed limit of 60mph.  Comment on this claim.</a:t>
                      </a:r>
                    </a:p>
                    <a:p>
                      <a:pPr marL="228600" indent="-228600">
                        <a:buAutoNum type="alphaLcParenR"/>
                      </a:pPr>
                      <a:endParaRPr lang="en-GB" sz="1100" dirty="0"/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10810"/>
                  </a:ext>
                </a:extLst>
              </a:tr>
              <a:tr h="3456384">
                <a:tc>
                  <a:txBody>
                    <a:bodyPr/>
                    <a:lstStyle/>
                    <a:p>
                      <a:r>
                        <a:rPr lang="en-GB" sz="1100" dirty="0"/>
                        <a:t>A long-life LED bulb has a mean life of 50000 hours and a standard deviation of 6000 hours.</a:t>
                      </a:r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Work out the probability a bulb chosen at random will last:</a:t>
                      </a:r>
                    </a:p>
                    <a:p>
                      <a:pPr marL="285750" indent="-285750">
                        <a:buAutoNum type="romanLcParenR"/>
                      </a:pPr>
                      <a:r>
                        <a:rPr lang="en-GB" sz="1100" dirty="0"/>
                        <a:t>more than 60000 hours</a:t>
                      </a:r>
                    </a:p>
                    <a:p>
                      <a:pPr marL="285750" indent="-285750">
                        <a:buAutoNum type="romanLcParenR"/>
                      </a:pPr>
                      <a:r>
                        <a:rPr lang="en-GB" sz="1100" dirty="0"/>
                        <a:t>Between 45000 and 60000 hours</a:t>
                      </a:r>
                    </a:p>
                    <a:p>
                      <a:pPr marL="285750" indent="-285750">
                        <a:buAutoNum type="romanLcParenR"/>
                      </a:pPr>
                      <a:endParaRPr lang="en-GB" sz="1100" dirty="0"/>
                    </a:p>
                    <a:p>
                      <a:pPr marL="0" indent="0">
                        <a:buNone/>
                      </a:pPr>
                      <a:r>
                        <a:rPr lang="en-GB" sz="1100" dirty="0"/>
                        <a:t>b) The manufacturing company want to advertise that 90% of their bulbs last for more than a given number of hours.  How many hours should 90% of their bulbs last more than?</a:t>
                      </a:r>
                    </a:p>
                    <a:p>
                      <a:pPr marL="0" indent="0">
                        <a:buNone/>
                      </a:pPr>
                      <a:endParaRPr lang="en-GB" sz="1100" dirty="0"/>
                    </a:p>
                    <a:p>
                      <a:pPr marL="0" indent="0">
                        <a:buNone/>
                      </a:pPr>
                      <a:r>
                        <a:rPr lang="en-GB" sz="1100" dirty="0"/>
                        <a:t>c) In a sample of bulbs, 14 bulbs lasted for less than 40000 hours.  Estimate how many bulbs were in the sample (to the nearest 10).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Samples of leaves were collected from 4 different oak trees and their mean length recorded.  They are shown in the following table:</a:t>
                      </a:r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Estimate the best possible point estimate of the mean of the population.</a:t>
                      </a:r>
                      <a:br>
                        <a:rPr lang="en-GB" sz="1100" dirty="0"/>
                      </a:br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Explain how the accuracy of the estimate of the population mean could be improved.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38109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7A204DD-E0AA-8DAF-F262-F2A99C5795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775170"/>
              </p:ext>
            </p:extLst>
          </p:nvPr>
        </p:nvGraphicFramePr>
        <p:xfrm>
          <a:off x="344488" y="620688"/>
          <a:ext cx="4248471" cy="936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167">
                  <a:extLst>
                    <a:ext uri="{9D8B030D-6E8A-4147-A177-3AD203B41FA5}">
                      <a16:colId xmlns:a16="http://schemas.microsoft.com/office/drawing/2014/main" val="3054189344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3738555106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2039576060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3068978637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4284280761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2961877640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2736361094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3944715647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2950067305"/>
                    </a:ext>
                  </a:extLst>
                </a:gridCol>
              </a:tblGrid>
              <a:tr h="468052">
                <a:tc>
                  <a:txBody>
                    <a:bodyPr/>
                    <a:lstStyle/>
                    <a:p>
                      <a:pPr algn="l"/>
                      <a:r>
                        <a:rPr lang="en-GB" sz="1100" dirty="0"/>
                        <a:t>Years smoked 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1325133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/>
                      <a:r>
                        <a:rPr lang="en-GB" sz="1100" dirty="0"/>
                        <a:t>Lung damage (y)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915175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DCA627C-E1BD-908C-6500-663062A7B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663934"/>
              </p:ext>
            </p:extLst>
          </p:nvPr>
        </p:nvGraphicFramePr>
        <p:xfrm>
          <a:off x="5457056" y="3933056"/>
          <a:ext cx="3312368" cy="180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99495985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0493278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Sample size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Mean length (cm)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26437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8.9cm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281475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10.5cm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396034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9.7cm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12965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10.2cm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783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398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F736873-DCCE-631D-B67E-73EC3EFAF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476125"/>
              </p:ext>
            </p:extLst>
          </p:nvPr>
        </p:nvGraphicFramePr>
        <p:xfrm>
          <a:off x="0" y="-21881"/>
          <a:ext cx="9921000" cy="69017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val="3568508301"/>
                    </a:ext>
                  </a:extLst>
                </a:gridCol>
                <a:gridCol w="4968000">
                  <a:extLst>
                    <a:ext uri="{9D8B030D-6E8A-4147-A177-3AD203B41FA5}">
                      <a16:colId xmlns:a16="http://schemas.microsoft.com/office/drawing/2014/main" val="2492122241"/>
                    </a:ext>
                  </a:extLst>
                </a:gridCol>
              </a:tblGrid>
              <a:tr h="3450881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100" b="1" dirty="0"/>
                        <a:t>Starter Questions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Sketch the normal distribution graph and describe its features (including main percentages).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How do you calculate z when finding a probability for a normal distribution?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How to you find z when given a probability for a normal distribution?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What is the formula for confidence interval?  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How do you work out z in the confidence interval?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What is the equation for the line of regression?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What do the different values represent?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Define a point estimate (for the mean).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What is the PMCC?  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When do we know a regression relationship is more reliable to make predictions?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100" b="1" dirty="0"/>
                        <a:t>Normal Distribution and Confidence Intervals</a:t>
                      </a:r>
                    </a:p>
                    <a:p>
                      <a:pPr marL="228600" marR="0" lvl="0" indent="-22860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 random variable X is normally distributed with mean 10 and standard deviation 2.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Calculate the probability that X is greater than 11.4.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 random variable X is normal distributed with mean 9.9 and standard deviation 1.7.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Calculate the probability that X is between 13.1 and 8.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 random variable X is normal distributed with mean 6 and standard deviation 0.7.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probability that x is less than a value is 32%.  What is this value?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 a sample of 100 items, the mean is μ and standard deviation is 0.3.  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total value of these items is 300. 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Construct a 92% confidence interval for μ in the form [ , ]</a:t>
                      </a:r>
                      <a:r>
                        <a:rPr lang="en-GB" sz="1100" dirty="0"/>
                        <a:t>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100" b="1" dirty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10810"/>
                  </a:ext>
                </a:extLst>
              </a:tr>
              <a:tr h="3450881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100" b="1" dirty="0"/>
                        <a:t>Preliminary Material</a:t>
                      </a:r>
                    </a:p>
                    <a:p>
                      <a:pPr marL="228600" indent="-2286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en-GB" sz="1100" dirty="0"/>
                        <a:t>Phillip says that Amazon weekly users are more than double Apple weekly users.</a:t>
                      </a:r>
                      <a:br>
                        <a:rPr lang="en-GB" sz="1100" dirty="0"/>
                      </a:br>
                      <a:r>
                        <a:rPr lang="en-GB" sz="1100" dirty="0"/>
                        <a:t>Is he correct.</a:t>
                      </a:r>
                      <a:br>
                        <a:rPr lang="en-GB" sz="1100" dirty="0"/>
                      </a:br>
                      <a:r>
                        <a:rPr lang="en-GB" sz="1100" dirty="0"/>
                        <a:t>Justify your answer.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dirty="0"/>
                        <a:t>From a standard subscription of £9.99, what is the maximum VAT the Government could receive from Apple music?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dirty="0"/>
                        <a:t>What percentage of the royalty pot (after VAT) does the record label receive according to this diagram.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100" dirty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100" dirty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100" b="1" dirty="0"/>
                        <a:t>Correlation and Regression</a:t>
                      </a:r>
                    </a:p>
                    <a:p>
                      <a:pPr marL="228600" marR="0" lvl="0" indent="-22860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Find the Product Moment Correlation Coefficient for the following data: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x:   4   11   20   11   26   32   33   49   51     X   58     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y: 14   22   21   25   26   25   30   47    X    55   50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dirty="0"/>
                        <a:t>Find the equation for the line of regression of y on x for the above data. Find values to plot this line.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Another x value is given as 51.  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Use the line of regression to predict the y value.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Another x value is given as 55.  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Use the line of regression to predict the y value.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dirty="0"/>
                        <a:t>Comment on these predictions</a:t>
                      </a:r>
                    </a:p>
                    <a:p>
                      <a:pPr marL="228600" marR="0" lvl="0" indent="-22860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GB" sz="1100" dirty="0"/>
                        <a:t>Another set of data is generated.  Is y or z more reliable to predict x?  Explain why.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x:   4   11   20   11   26   32   33   49   X   58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z: 21   23   25   23   27   36   46   44  25   65</a:t>
                      </a:r>
                      <a:r>
                        <a:rPr lang="en-GB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20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412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5B17E5-3B00-D1D6-F49E-3104A5EBD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534143"/>
              </p:ext>
            </p:extLst>
          </p:nvPr>
        </p:nvGraphicFramePr>
        <p:xfrm>
          <a:off x="488505" y="486829"/>
          <a:ext cx="8928990" cy="45368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8990">
                  <a:extLst>
                    <a:ext uri="{9D8B030D-6E8A-4147-A177-3AD203B41FA5}">
                      <a16:colId xmlns:a16="http://schemas.microsoft.com/office/drawing/2014/main" val="1890696180"/>
                    </a:ext>
                  </a:extLst>
                </a:gridCol>
              </a:tblGrid>
              <a:tr h="4536813">
                <a:tc>
                  <a:txBody>
                    <a:bodyPr/>
                    <a:lstStyle/>
                    <a:p>
                      <a:pPr marL="0" marR="0" lvl="0" indent="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Find the Product Moment Correlation Coefficient for the following data: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x:   4   11   20   11   26   32   33   49   51     X   58     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y: 14   22   21   25   26   25   30   47    X    55   50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Find the equation for the line of regression of y on x for the above data. Find values to plot this line.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Another x value is given as 51.  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Use the line of regression to predict the y value.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Another x value is given as 55.  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Use the line of regression to predict the y value.</a:t>
                      </a:r>
                      <a:r>
                        <a:rPr lang="en-GB" sz="1100" dirty="0"/>
                        <a:t>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Comment on these predictions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Another set of data is generated.  Is y or z more reliable to predict x?  Explain why.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x:   4   11   20   11   26   32   33   49   X   58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z: 21   23   25   23   27   36   46   44  25   65</a:t>
                      </a:r>
                      <a:r>
                        <a:rPr lang="en-GB" sz="1100" dirty="0"/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8623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92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6FB7C7E-6A06-6E6A-6D06-1F3A52B3D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347671"/>
              </p:ext>
            </p:extLst>
          </p:nvPr>
        </p:nvGraphicFramePr>
        <p:xfrm>
          <a:off x="0" y="0"/>
          <a:ext cx="9906000" cy="6885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val="3568508301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492122241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r>
                        <a:rPr lang="en-GB" sz="1100" dirty="0"/>
                        <a:t>In an investigation into smoking, 8 patients were assessed for the amount of lung damage (y) they had suffered after how many years they had been smoking (x).</a:t>
                      </a:r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Describe the correlation between the years smoked and lung damage.</a:t>
                      </a:r>
                      <a:br>
                        <a:rPr lang="en-GB" sz="1100" dirty="0"/>
                      </a:br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By finding the equation of regression, predict how much lung damage someone who has smoked for 20 years could expect.</a:t>
                      </a:r>
                      <a:br>
                        <a:rPr lang="en-GB" sz="1100" dirty="0"/>
                      </a:br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Amelia has been smoking for 4 years.  She claims that she will not have any lung damage after 4 years.  Comment on her claim.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The mean speed of a sample of 20 vehicles on a road is 62.5mph with a variance of 32 mph.  </a:t>
                      </a:r>
                    </a:p>
                    <a:p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Calculate a 94% confidence interval for the mean of all the vehicles on the road.</a:t>
                      </a:r>
                      <a:br>
                        <a:rPr lang="en-GB" sz="1100" dirty="0"/>
                      </a:br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It is claimed that the mean speed of vehicles on this road is above the speed limit of 60mph.  Comment on this claim.</a:t>
                      </a:r>
                    </a:p>
                    <a:p>
                      <a:pPr marL="228600" indent="-228600">
                        <a:buAutoNum type="alphaLcParenR"/>
                      </a:pPr>
                      <a:endParaRPr lang="en-GB" sz="1100" dirty="0"/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10810"/>
                  </a:ext>
                </a:extLst>
              </a:tr>
              <a:tr h="3456384">
                <a:tc>
                  <a:txBody>
                    <a:bodyPr/>
                    <a:lstStyle/>
                    <a:p>
                      <a:r>
                        <a:rPr lang="en-GB" sz="1100" dirty="0"/>
                        <a:t>A long-life LED bulb has a mean life of 50000 hours and a standard deviation of 6000 hours.</a:t>
                      </a:r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Work out the probability a bulb chosen at random will last:</a:t>
                      </a:r>
                    </a:p>
                    <a:p>
                      <a:pPr marL="285750" indent="-285750">
                        <a:buAutoNum type="romanLcParenR"/>
                      </a:pPr>
                      <a:r>
                        <a:rPr lang="en-GB" sz="1100" dirty="0"/>
                        <a:t>more than 60000 hours</a:t>
                      </a:r>
                    </a:p>
                    <a:p>
                      <a:pPr marL="285750" indent="-285750">
                        <a:buAutoNum type="romanLcParenR"/>
                      </a:pPr>
                      <a:r>
                        <a:rPr lang="en-GB" sz="1100" dirty="0"/>
                        <a:t>Between 45000 and 60000 hours</a:t>
                      </a:r>
                    </a:p>
                    <a:p>
                      <a:pPr marL="285750" indent="-285750">
                        <a:buAutoNum type="romanLcParenR"/>
                      </a:pPr>
                      <a:endParaRPr lang="en-GB" sz="1100" dirty="0"/>
                    </a:p>
                    <a:p>
                      <a:pPr marL="0" indent="0">
                        <a:buNone/>
                      </a:pPr>
                      <a:r>
                        <a:rPr lang="en-GB" sz="1100" dirty="0"/>
                        <a:t>b) The manufacturing company want to advertise that 90% of their bulbs last for more than a given number of hours.  How many hours should 90% of their bulbs last more than?</a:t>
                      </a:r>
                    </a:p>
                    <a:p>
                      <a:pPr marL="0" indent="0">
                        <a:buNone/>
                      </a:pPr>
                      <a:endParaRPr lang="en-GB" sz="1100" dirty="0"/>
                    </a:p>
                    <a:p>
                      <a:pPr marL="0" indent="0">
                        <a:buNone/>
                      </a:pPr>
                      <a:r>
                        <a:rPr lang="en-GB" sz="1100" dirty="0"/>
                        <a:t>c) In a sample of bulbs, 14 bulbs lasted for less than 40000 hours.  Estimate how many bulbs were in the sample (to the nearest 10).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Samples of leaves were collected from 4 different oak trees and their mean length recorded.  They are shown in the following table:</a:t>
                      </a:r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Estimate the best possible point estimate of the mean of the population.</a:t>
                      </a:r>
                      <a:br>
                        <a:rPr lang="en-GB" sz="1100" dirty="0"/>
                      </a:br>
                      <a:endParaRPr lang="en-GB" sz="1100" dirty="0"/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100" dirty="0"/>
                        <a:t>Explain how the accuracy of the estimate of the population mean could be improved.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38109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C56A0D8-788D-63E3-71A3-B0C82006B0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66362"/>
              </p:ext>
            </p:extLst>
          </p:nvPr>
        </p:nvGraphicFramePr>
        <p:xfrm>
          <a:off x="344488" y="620688"/>
          <a:ext cx="4248471" cy="936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167">
                  <a:extLst>
                    <a:ext uri="{9D8B030D-6E8A-4147-A177-3AD203B41FA5}">
                      <a16:colId xmlns:a16="http://schemas.microsoft.com/office/drawing/2014/main" val="3054189344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3738555106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2039576060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3068978637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4284280761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2961877640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2736361094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3944715647"/>
                    </a:ext>
                  </a:extLst>
                </a:gridCol>
                <a:gridCol w="346913">
                  <a:extLst>
                    <a:ext uri="{9D8B030D-6E8A-4147-A177-3AD203B41FA5}">
                      <a16:colId xmlns:a16="http://schemas.microsoft.com/office/drawing/2014/main" val="2950067305"/>
                    </a:ext>
                  </a:extLst>
                </a:gridCol>
              </a:tblGrid>
              <a:tr h="468052">
                <a:tc>
                  <a:txBody>
                    <a:bodyPr/>
                    <a:lstStyle/>
                    <a:p>
                      <a:pPr algn="l"/>
                      <a:r>
                        <a:rPr lang="en-GB" sz="1100" dirty="0"/>
                        <a:t>Years smoked 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1325133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/>
                      <a:r>
                        <a:rPr lang="en-GB" sz="1100" dirty="0"/>
                        <a:t>Lung damage (y)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915175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2EAED1-3E9A-B8C7-204E-6CDE281D8F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51428"/>
              </p:ext>
            </p:extLst>
          </p:nvPr>
        </p:nvGraphicFramePr>
        <p:xfrm>
          <a:off x="5457056" y="3933056"/>
          <a:ext cx="3312368" cy="180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99495985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0493278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Sample size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Mean length (cm)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26437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8.9cm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281475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10.5cm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396034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9.7cm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12965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GB" sz="11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10.2cm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783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210775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Lesson slides">
  <a:themeElements>
    <a:clrScheme name="Custom 3">
      <a:dk1>
        <a:srgbClr val="000000"/>
      </a:dk1>
      <a:lt1>
        <a:srgbClr val="FFFFFF"/>
      </a:lt1>
      <a:dk2>
        <a:srgbClr val="FEFB00"/>
      </a:dk2>
      <a:lt2>
        <a:srgbClr val="EEECE1"/>
      </a:lt2>
      <a:accent1>
        <a:srgbClr val="0000FF"/>
      </a:accent1>
      <a:accent2>
        <a:srgbClr val="FF0000"/>
      </a:accent2>
      <a:accent3>
        <a:srgbClr val="33CC33"/>
      </a:accent3>
      <a:accent4>
        <a:srgbClr val="8064A2"/>
      </a:accent4>
      <a:accent5>
        <a:srgbClr val="4BACC6"/>
      </a:accent5>
      <a:accent6>
        <a:srgbClr val="800080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79FE27B-9A2D-48FE-9D2C-17CF83E86686}" vid="{84D39D6A-F56D-480E-89DD-3F75A16526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2c7fe3-4f22-4821-900f-7a4a47fe3e75" xsi:nil="true"/>
    <lcf76f155ced4ddcb4097134ff3c332f xmlns="63e0d1cc-2c57-4a8b-b38e-c7cbc297e85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5C4E631395D14496F07E0648FCC8D8" ma:contentTypeVersion="18" ma:contentTypeDescription="Create a new document." ma:contentTypeScope="" ma:versionID="8fb6a7af08b9f9b8e8a1758a5a2bb42f">
  <xsd:schema xmlns:xsd="http://www.w3.org/2001/XMLSchema" xmlns:xs="http://www.w3.org/2001/XMLSchema" xmlns:p="http://schemas.microsoft.com/office/2006/metadata/properties" xmlns:ns2="63e0d1cc-2c57-4a8b-b38e-c7cbc297e85b" xmlns:ns3="672c7fe3-4f22-4821-900f-7a4a47fe3e75" targetNamespace="http://schemas.microsoft.com/office/2006/metadata/properties" ma:root="true" ma:fieldsID="753a68430f29a1d3f8640fae348fb817" ns2:_="" ns3:_="">
    <xsd:import namespace="63e0d1cc-2c57-4a8b-b38e-c7cbc297e85b"/>
    <xsd:import namespace="672c7fe3-4f22-4821-900f-7a4a47fe3e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e0d1cc-2c57-4a8b-b38e-c7cbc297e8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8b281fd-f0ff-4b79-892a-504064d5e7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2c7fe3-4f22-4821-900f-7a4a47fe3e7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fc750b9-fd6e-433f-a833-aad01ed37837}" ma:internalName="TaxCatchAll" ma:showField="CatchAllData" ma:web="672c7fe3-4f22-4821-900f-7a4a47fe3e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6A0D92-1131-450F-994A-7860003CFF3E}">
  <ds:schemaRefs>
    <ds:schemaRef ds:uri="http://schemas.microsoft.com/office/2006/metadata/properties"/>
    <ds:schemaRef ds:uri="http://www.w3.org/2000/xmlns/"/>
    <ds:schemaRef ds:uri="672c7fe3-4f22-4821-900f-7a4a47fe3e75"/>
    <ds:schemaRef ds:uri="http://www.w3.org/2001/XMLSchema-instance"/>
    <ds:schemaRef ds:uri="63e0d1cc-2c57-4a8b-b38e-c7cbc297e85b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DD21B30-594A-4ADF-BCBE-D60A102164A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3e0d1cc-2c57-4a8b-b38e-c7cbc297e85b"/>
    <ds:schemaRef ds:uri="672c7fe3-4f22-4821-900f-7a4a47fe3e75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634D4D-DD8F-4B0B-8077-26E8C7E3E6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KES Lesson Template A4</Template>
  <TotalTime>0</TotalTime>
  <Words>1942</Words>
  <Application>Microsoft Office PowerPoint</Application>
  <PresentationFormat>A4 Paper (210x297 mm)</PresentationFormat>
  <Paragraphs>222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Century Gothic</vt:lpstr>
      <vt:lpstr>Template Lesson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N Cooper</dc:creator>
  <cp:lastModifiedBy>Mrs N Cooper</cp:lastModifiedBy>
  <cp:revision>6</cp:revision>
  <cp:lastPrinted>2016-09-16T12:30:43Z</cp:lastPrinted>
  <dcterms:created xsi:type="dcterms:W3CDTF">2024-05-05T10:02:26Z</dcterms:created>
  <dcterms:modified xsi:type="dcterms:W3CDTF">2024-05-19T14:49:00Z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0x010100915C4E631395D14496F07E0648FCC8D8</vt:lpwstr>
  </property>
  <property fmtid="{D5CDD505-2E9C-101B-9397-08002B2CF9AE}" pid="3" name="MediaServiceImageTags">
    <vt:lpwstr/>
  </property>
</Properties>
</file>